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95" r:id="rId3"/>
    <p:sldId id="289" r:id="rId4"/>
    <p:sldId id="257" r:id="rId5"/>
    <p:sldId id="290" r:id="rId6"/>
    <p:sldId id="258" r:id="rId7"/>
    <p:sldId id="259" r:id="rId8"/>
    <p:sldId id="260" r:id="rId9"/>
    <p:sldId id="261" r:id="rId10"/>
    <p:sldId id="263" r:id="rId11"/>
    <p:sldId id="264" r:id="rId12"/>
    <p:sldId id="268" r:id="rId13"/>
    <p:sldId id="266" r:id="rId14"/>
    <p:sldId id="269" r:id="rId15"/>
    <p:sldId id="274" r:id="rId16"/>
    <p:sldId id="271" r:id="rId17"/>
    <p:sldId id="291" r:id="rId18"/>
    <p:sldId id="273" r:id="rId19"/>
    <p:sldId id="277" r:id="rId20"/>
    <p:sldId id="279" r:id="rId21"/>
    <p:sldId id="292" r:id="rId22"/>
    <p:sldId id="293" r:id="rId23"/>
    <p:sldId id="283" r:id="rId24"/>
    <p:sldId id="284" r:id="rId25"/>
    <p:sldId id="285" r:id="rId26"/>
    <p:sldId id="286" r:id="rId27"/>
    <p:sldId id="287" r:id="rId28"/>
    <p:sldId id="294" r:id="rId29"/>
    <p:sldId id="296" r:id="rId30"/>
    <p:sldId id="28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3F318E-D4AF-439C-BF93-C9E695472057}" type="datetimeFigureOut">
              <a:rPr lang="zh-CN" altLang="en-US" smtClean="0"/>
              <a:t>2018/12/5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AF5FB-A875-453B-B15C-40DB9881A282}" type="slidenum">
              <a:rPr lang="zh-CN" altLang="en-US" smtClean="0"/>
              <a:t>‹#›</a:t>
            </a:fld>
            <a:endParaRPr lang="zh-CN" altLang="en-US"/>
          </a:p>
        </p:txBody>
      </p:sp>
    </p:spTree>
    <p:extLst>
      <p:ext uri="{BB962C8B-B14F-4D97-AF65-F5344CB8AC3E}">
        <p14:creationId xmlns:p14="http://schemas.microsoft.com/office/powerpoint/2010/main" val="3341991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37AF5FB-A875-453B-B15C-40DB9881A282}" type="slidenum">
              <a:rPr lang="zh-CN" altLang="en-US" smtClean="0"/>
              <a:t>18</a:t>
            </a:fld>
            <a:endParaRPr lang="zh-CN" altLang="en-US"/>
          </a:p>
        </p:txBody>
      </p:sp>
    </p:spTree>
    <p:extLst>
      <p:ext uri="{BB962C8B-B14F-4D97-AF65-F5344CB8AC3E}">
        <p14:creationId xmlns:p14="http://schemas.microsoft.com/office/powerpoint/2010/main" val="254329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53897BC-77AB-49F8-BD0A-942812CCFE83}" type="datetimeFigureOut">
              <a:rPr lang="zh-CN" altLang="en-US" smtClean="0"/>
              <a:t>2018/12/5</a:t>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7F1DF4C-23D7-4BAB-8D5B-B5BB3786A880}" type="slidenum">
              <a:rPr lang="zh-CN" altLang="en-US" smtClean="0"/>
              <a:t>‹#›</a:t>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5830214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3897BC-77AB-49F8-BD0A-942812CCFE83}"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F1DF4C-23D7-4BAB-8D5B-B5BB3786A880}" type="slidenum">
              <a:rPr lang="zh-CN" altLang="en-US" smtClean="0"/>
              <a:t>‹#›</a:t>
            </a:fld>
            <a:endParaRPr lang="zh-CN" altLang="en-US"/>
          </a:p>
        </p:txBody>
      </p:sp>
    </p:spTree>
    <p:extLst>
      <p:ext uri="{BB962C8B-B14F-4D97-AF65-F5344CB8AC3E}">
        <p14:creationId xmlns:p14="http://schemas.microsoft.com/office/powerpoint/2010/main" val="373225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3897BC-77AB-49F8-BD0A-942812CCFE83}"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F1DF4C-23D7-4BAB-8D5B-B5BB3786A880}" type="slidenum">
              <a:rPr lang="zh-CN" altLang="en-US" smtClean="0"/>
              <a:t>‹#›</a:t>
            </a:fld>
            <a:endParaRPr lang="zh-CN" altLang="en-US"/>
          </a:p>
        </p:txBody>
      </p:sp>
    </p:spTree>
    <p:extLst>
      <p:ext uri="{BB962C8B-B14F-4D97-AF65-F5344CB8AC3E}">
        <p14:creationId xmlns:p14="http://schemas.microsoft.com/office/powerpoint/2010/main" val="351039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3897BC-77AB-49F8-BD0A-942812CCFE83}" type="datetimeFigureOut">
              <a:rPr lang="zh-CN" altLang="en-US" smtClean="0"/>
              <a:t>2018/12/5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F1DF4C-23D7-4BAB-8D5B-B5BB3786A880}" type="slidenum">
              <a:rPr lang="zh-CN" altLang="en-US" smtClean="0"/>
              <a:t>‹#›</a:t>
            </a:fld>
            <a:endParaRPr lang="zh-CN" altLang="en-US"/>
          </a:p>
        </p:txBody>
      </p:sp>
    </p:spTree>
    <p:extLst>
      <p:ext uri="{BB962C8B-B14F-4D97-AF65-F5344CB8AC3E}">
        <p14:creationId xmlns:p14="http://schemas.microsoft.com/office/powerpoint/2010/main" val="74256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53897BC-77AB-49F8-BD0A-942812CCFE83}" type="datetimeFigureOut">
              <a:rPr lang="zh-CN" altLang="en-US" smtClean="0"/>
              <a:t>2018/12/5</a:t>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7F1DF4C-23D7-4BAB-8D5B-B5BB3786A880}" type="slidenum">
              <a:rPr lang="zh-CN" altLang="en-US" smtClean="0"/>
              <a:t>‹#›</a:t>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342942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3897BC-77AB-49F8-BD0A-942812CCFE83}" type="datetimeFigureOut">
              <a:rPr lang="zh-CN" altLang="en-US" smtClean="0"/>
              <a:t>2018/12/5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F1DF4C-23D7-4BAB-8D5B-B5BB3786A880}" type="slidenum">
              <a:rPr lang="zh-CN" altLang="en-US" smtClean="0"/>
              <a:t>‹#›</a:t>
            </a:fld>
            <a:endParaRPr lang="zh-CN" altLang="en-US"/>
          </a:p>
        </p:txBody>
      </p:sp>
    </p:spTree>
    <p:extLst>
      <p:ext uri="{BB962C8B-B14F-4D97-AF65-F5344CB8AC3E}">
        <p14:creationId xmlns:p14="http://schemas.microsoft.com/office/powerpoint/2010/main" val="174232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3897BC-77AB-49F8-BD0A-942812CCFE83}" type="datetimeFigureOut">
              <a:rPr lang="zh-CN" altLang="en-US" smtClean="0"/>
              <a:t>2018/12/5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7F1DF4C-23D7-4BAB-8D5B-B5BB3786A880}" type="slidenum">
              <a:rPr lang="zh-CN" altLang="en-US" smtClean="0"/>
              <a:t>‹#›</a:t>
            </a:fld>
            <a:endParaRPr lang="zh-CN" altLang="en-US"/>
          </a:p>
        </p:txBody>
      </p:sp>
    </p:spTree>
    <p:extLst>
      <p:ext uri="{BB962C8B-B14F-4D97-AF65-F5344CB8AC3E}">
        <p14:creationId xmlns:p14="http://schemas.microsoft.com/office/powerpoint/2010/main" val="3522529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3897BC-77AB-49F8-BD0A-942812CCFE83}" type="datetimeFigureOut">
              <a:rPr lang="zh-CN" altLang="en-US" smtClean="0"/>
              <a:t>2018/12/5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7F1DF4C-23D7-4BAB-8D5B-B5BB3786A880}" type="slidenum">
              <a:rPr lang="zh-CN" altLang="en-US" smtClean="0"/>
              <a:t>‹#›</a:t>
            </a:fld>
            <a:endParaRPr lang="zh-CN" altLang="en-US"/>
          </a:p>
        </p:txBody>
      </p:sp>
    </p:spTree>
    <p:extLst>
      <p:ext uri="{BB962C8B-B14F-4D97-AF65-F5344CB8AC3E}">
        <p14:creationId xmlns:p14="http://schemas.microsoft.com/office/powerpoint/2010/main" val="1264795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3897BC-77AB-49F8-BD0A-942812CCFE83}" type="datetimeFigureOut">
              <a:rPr lang="zh-CN" altLang="en-US" smtClean="0"/>
              <a:t>2018/12/5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7F1DF4C-23D7-4BAB-8D5B-B5BB3786A880}" type="slidenum">
              <a:rPr lang="zh-CN" altLang="en-US" smtClean="0"/>
              <a:t>‹#›</a:t>
            </a:fld>
            <a:endParaRPr lang="zh-CN" altLang="en-US"/>
          </a:p>
        </p:txBody>
      </p:sp>
    </p:spTree>
    <p:extLst>
      <p:ext uri="{BB962C8B-B14F-4D97-AF65-F5344CB8AC3E}">
        <p14:creationId xmlns:p14="http://schemas.microsoft.com/office/powerpoint/2010/main" val="356621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53897BC-77AB-49F8-BD0A-942812CCFE83}" type="datetimeFigureOut">
              <a:rPr lang="zh-CN" altLang="en-US" smtClean="0"/>
              <a:t>2018/12/5</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7F1DF4C-23D7-4BAB-8D5B-B5BB3786A880}"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360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53897BC-77AB-49F8-BD0A-942812CCFE83}" type="datetimeFigureOut">
              <a:rPr lang="zh-CN" altLang="en-US" smtClean="0"/>
              <a:t>2018/12/5</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7F1DF4C-23D7-4BAB-8D5B-B5BB3786A880}"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862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53897BC-77AB-49F8-BD0A-942812CCFE83}" type="datetimeFigureOut">
              <a:rPr lang="zh-CN" altLang="en-US" smtClean="0"/>
              <a:t>2018/12/5</a:t>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7F1DF4C-23D7-4BAB-8D5B-B5BB3786A880}" type="slidenum">
              <a:rPr lang="zh-CN" altLang="en-US" smtClean="0"/>
              <a:t>‹#›</a:t>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4439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maoyan.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3AD05-633D-401A-B287-0E6D7ABC4AA9}"/>
              </a:ext>
            </a:extLst>
          </p:cNvPr>
          <p:cNvSpPr>
            <a:spLocks noGrp="1"/>
          </p:cNvSpPr>
          <p:nvPr>
            <p:ph type="ctrTitle"/>
          </p:nvPr>
        </p:nvSpPr>
        <p:spPr/>
        <p:txBody>
          <a:bodyPr/>
          <a:lstStyle/>
          <a:p>
            <a:r>
              <a:rPr lang="en-US" altLang="zh-CN" dirty="0"/>
              <a:t>Chinese film industry-2017</a:t>
            </a:r>
            <a:endParaRPr lang="zh-CN" altLang="en-US" dirty="0"/>
          </a:p>
        </p:txBody>
      </p:sp>
      <p:sp>
        <p:nvSpPr>
          <p:cNvPr id="3" name="Subtitle 2">
            <a:extLst>
              <a:ext uri="{FF2B5EF4-FFF2-40B4-BE49-F238E27FC236}">
                <a16:creationId xmlns:a16="http://schemas.microsoft.com/office/drawing/2014/main" id="{89A19A82-54D2-491A-96C2-F00B019557F8}"/>
              </a:ext>
            </a:extLst>
          </p:cNvPr>
          <p:cNvSpPr>
            <a:spLocks noGrp="1"/>
          </p:cNvSpPr>
          <p:nvPr>
            <p:ph type="subTitle" idx="1"/>
          </p:nvPr>
        </p:nvSpPr>
        <p:spPr/>
        <p:txBody>
          <a:bodyPr>
            <a:normAutofit fontScale="92500" lnSpcReduction="10000"/>
          </a:bodyPr>
          <a:lstStyle/>
          <a:p>
            <a:r>
              <a:rPr lang="en-US" altLang="zh-CN" dirty="0"/>
              <a:t>Color tone vs grade</a:t>
            </a:r>
          </a:p>
          <a:p>
            <a:r>
              <a:rPr lang="en-US" altLang="zh-CN" dirty="0"/>
              <a:t>Tian Wang</a:t>
            </a:r>
          </a:p>
          <a:p>
            <a:r>
              <a:rPr lang="en-US" altLang="zh-CN" dirty="0"/>
              <a:t>2018.12.4</a:t>
            </a:r>
            <a:endParaRPr lang="zh-CN" altLang="en-US" dirty="0"/>
          </a:p>
        </p:txBody>
      </p:sp>
    </p:spTree>
    <p:extLst>
      <p:ext uri="{BB962C8B-B14F-4D97-AF65-F5344CB8AC3E}">
        <p14:creationId xmlns:p14="http://schemas.microsoft.com/office/powerpoint/2010/main" val="374782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D19D-51EC-4896-9445-6AE042DEA6EC}"/>
              </a:ext>
            </a:extLst>
          </p:cNvPr>
          <p:cNvSpPr>
            <a:spLocks noGrp="1"/>
          </p:cNvSpPr>
          <p:nvPr>
            <p:ph type="title"/>
          </p:nvPr>
        </p:nvSpPr>
        <p:spPr>
          <a:xfrm>
            <a:off x="1878207" y="1480401"/>
            <a:ext cx="8435585" cy="1485900"/>
          </a:xfrm>
        </p:spPr>
        <p:txBody>
          <a:bodyPr>
            <a:normAutofit fontScale="90000"/>
          </a:bodyPr>
          <a:lstStyle/>
          <a:p>
            <a:r>
              <a:rPr lang="en-US" altLang="zh-CN" dirty="0"/>
              <a:t>Crawl all the </a:t>
            </a:r>
            <a:r>
              <a:rPr lang="en-US" altLang="zh-CN" dirty="0" err="1"/>
              <a:t>urls</a:t>
            </a:r>
            <a:r>
              <a:rPr lang="en-US" altLang="zh-CN" dirty="0"/>
              <a:t> to the film’s home page, and save its grade and name.</a:t>
            </a:r>
            <a:endParaRPr lang="en-US" dirty="0"/>
          </a:p>
        </p:txBody>
      </p:sp>
      <p:pic>
        <p:nvPicPr>
          <p:cNvPr id="5" name="Content Placeholder 4">
            <a:extLst>
              <a:ext uri="{FF2B5EF4-FFF2-40B4-BE49-F238E27FC236}">
                <a16:creationId xmlns:a16="http://schemas.microsoft.com/office/drawing/2014/main" id="{943DC502-A15C-4585-AA25-147F39D89F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182" y="2881460"/>
            <a:ext cx="7515068" cy="3581400"/>
          </a:xfrm>
        </p:spPr>
      </p:pic>
      <p:sp>
        <p:nvSpPr>
          <p:cNvPr id="4" name="Title 1">
            <a:extLst>
              <a:ext uri="{FF2B5EF4-FFF2-40B4-BE49-F238E27FC236}">
                <a16:creationId xmlns:a16="http://schemas.microsoft.com/office/drawing/2014/main" id="{B549935E-F792-4DAC-AEB2-69C91C612217}"/>
              </a:ext>
            </a:extLst>
          </p:cNvPr>
          <p:cNvSpPr txBox="1">
            <a:spLocks/>
          </p:cNvSpPr>
          <p:nvPr/>
        </p:nvSpPr>
        <p:spPr>
          <a:xfrm>
            <a:off x="1371600" y="39514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6600" dirty="0"/>
              <a:t>Build Crawlers</a:t>
            </a:r>
          </a:p>
        </p:txBody>
      </p:sp>
    </p:spTree>
    <p:extLst>
      <p:ext uri="{BB962C8B-B14F-4D97-AF65-F5344CB8AC3E}">
        <p14:creationId xmlns:p14="http://schemas.microsoft.com/office/powerpoint/2010/main" val="21573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Content Placeholder 8">
            <a:extLst>
              <a:ext uri="{FF2B5EF4-FFF2-40B4-BE49-F238E27FC236}">
                <a16:creationId xmlns:a16="http://schemas.microsoft.com/office/drawing/2014/main" id="{65257B97-0748-4A62-AAFF-8D7AED759ED3}"/>
              </a:ext>
            </a:extLst>
          </p:cNvPr>
          <p:cNvPicPr>
            <a:picLocks noChangeAspect="1"/>
          </p:cNvPicPr>
          <p:nvPr/>
        </p:nvPicPr>
        <p:blipFill rotWithShape="1">
          <a:blip r:embed="rId2">
            <a:extLst>
              <a:ext uri="{28A0092B-C50C-407E-A947-70E740481C1C}">
                <a14:useLocalDpi xmlns:a14="http://schemas.microsoft.com/office/drawing/2010/main" val="0"/>
              </a:ext>
            </a:extLst>
          </a:blip>
          <a:srcRect l="4994" r="365"/>
          <a:stretch/>
        </p:blipFill>
        <p:spPr>
          <a:xfrm>
            <a:off x="-1" y="10"/>
            <a:ext cx="12188652" cy="6857990"/>
          </a:xfrm>
          <a:prstGeom prst="rect">
            <a:avLst/>
          </a:prstGeom>
        </p:spPr>
      </p:pic>
      <p:sp>
        <p:nvSpPr>
          <p:cNvPr id="12" name="Rectangle 11">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4AD89A0-868A-40F5-B5E5-9CDD9441ACC6}"/>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spcAft>
                <a:spcPts val="600"/>
              </a:spcAft>
            </a:pPr>
            <a:r>
              <a:rPr lang="en-US" sz="6600" dirty="0"/>
              <a:t>Download</a:t>
            </a:r>
          </a:p>
        </p:txBody>
      </p:sp>
      <p:sp>
        <p:nvSpPr>
          <p:cNvPr id="14" name="Rectangle 13">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52CC9144-2BB8-404C-A5F9-6193018125D9}"/>
              </a:ext>
            </a:extLst>
          </p:cNvPr>
          <p:cNvSpPr>
            <a:spLocks noGrp="1"/>
          </p:cNvSpPr>
          <p:nvPr>
            <p:ph idx="1"/>
          </p:nvPr>
        </p:nvSpPr>
        <p:spPr>
          <a:xfrm>
            <a:off x="1371600" y="2286000"/>
            <a:ext cx="9601200" cy="3581400"/>
          </a:xfrm>
        </p:spPr>
        <p:txBody>
          <a:bodyPr vert="horz" lIns="91440" tIns="45720" rIns="91440" bIns="45720" rtlCol="0">
            <a:normAutofit/>
          </a:bodyPr>
          <a:lstStyle/>
          <a:p>
            <a:r>
              <a:rPr lang="en-US" sz="4000" dirty="0"/>
              <a:t>Packages used:</a:t>
            </a:r>
          </a:p>
          <a:p>
            <a:pPr>
              <a:buFont typeface="Franklin Gothic Book" panose="020B0503020102020204" pitchFamily="34" charset="0"/>
              <a:buNone/>
            </a:pPr>
            <a:r>
              <a:rPr lang="en-US" altLang="zh-CN" sz="4000" dirty="0"/>
              <a:t>	</a:t>
            </a:r>
            <a:r>
              <a:rPr lang="en-US" altLang="zh-CN" sz="4000" dirty="0" err="1"/>
              <a:t>urllib</a:t>
            </a:r>
            <a:r>
              <a:rPr lang="en-US" altLang="zh-CN" sz="4000" dirty="0"/>
              <a:t>, re, </a:t>
            </a:r>
            <a:r>
              <a:rPr lang="en-US" altLang="zh-CN" sz="4000" dirty="0" err="1"/>
              <a:t>os</a:t>
            </a:r>
            <a:r>
              <a:rPr lang="en-US" altLang="zh-CN" sz="4000" dirty="0"/>
              <a:t>, pandas, time</a:t>
            </a:r>
            <a:endParaRPr lang="en-US" sz="4000" dirty="0"/>
          </a:p>
          <a:p>
            <a:r>
              <a:rPr lang="en-US" sz="4000" dirty="0"/>
              <a:t>The name of the downloaded prevue are from 0 by ordered.</a:t>
            </a:r>
          </a:p>
          <a:p>
            <a:pPr>
              <a:buFont typeface="Franklin Gothic Book" panose="020B0503020102020204" pitchFamily="34" charset="0"/>
              <a:buNone/>
            </a:pPr>
            <a:r>
              <a:rPr lang="en-US" sz="4000" dirty="0"/>
              <a:t>	</a:t>
            </a:r>
          </a:p>
          <a:p>
            <a:pPr>
              <a:buFont typeface="Franklin Gothic Book" panose="020B0503020102020204" pitchFamily="34" charset="0"/>
              <a:buNone/>
            </a:pPr>
            <a:endParaRPr lang="en-US" dirty="0"/>
          </a:p>
          <a:p>
            <a:endParaRPr lang="en-US" dirty="0"/>
          </a:p>
        </p:txBody>
      </p:sp>
    </p:spTree>
    <p:extLst>
      <p:ext uri="{BB962C8B-B14F-4D97-AF65-F5344CB8AC3E}">
        <p14:creationId xmlns:p14="http://schemas.microsoft.com/office/powerpoint/2010/main" val="407223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816CA-D8E4-45B1-A852-B48A14E8DDD4}"/>
              </a:ext>
            </a:extLst>
          </p:cNvPr>
          <p:cNvSpPr>
            <a:spLocks noGrp="1"/>
          </p:cNvSpPr>
          <p:nvPr>
            <p:ph type="title"/>
          </p:nvPr>
        </p:nvSpPr>
        <p:spPr/>
        <p:txBody>
          <a:bodyPr>
            <a:normAutofit/>
          </a:bodyPr>
          <a:lstStyle/>
          <a:p>
            <a:r>
              <a:rPr lang="en-US" sz="6600" dirty="0"/>
              <a:t>Create empty folders</a:t>
            </a:r>
          </a:p>
        </p:txBody>
      </p:sp>
      <p:sp>
        <p:nvSpPr>
          <p:cNvPr id="3" name="Content Placeholder 2">
            <a:extLst>
              <a:ext uri="{FF2B5EF4-FFF2-40B4-BE49-F238E27FC236}">
                <a16:creationId xmlns:a16="http://schemas.microsoft.com/office/drawing/2014/main" id="{C94744F6-CF82-49EA-8A1D-C250B33FB2FC}"/>
              </a:ext>
            </a:extLst>
          </p:cNvPr>
          <p:cNvSpPr>
            <a:spLocks noGrp="1"/>
          </p:cNvSpPr>
          <p:nvPr>
            <p:ph idx="1"/>
          </p:nvPr>
        </p:nvSpPr>
        <p:spPr>
          <a:xfrm>
            <a:off x="1371599" y="2286000"/>
            <a:ext cx="10164871" cy="3581400"/>
          </a:xfrm>
        </p:spPr>
        <p:txBody>
          <a:bodyPr>
            <a:normAutofit/>
          </a:bodyPr>
          <a:lstStyle/>
          <a:p>
            <a:r>
              <a:rPr lang="en-US" sz="3600" dirty="0"/>
              <a:t>Packages used: </a:t>
            </a:r>
            <a:r>
              <a:rPr lang="en-US" sz="3600" dirty="0" err="1"/>
              <a:t>os</a:t>
            </a:r>
            <a:r>
              <a:rPr lang="en-US" sz="3600" dirty="0"/>
              <a:t>, sys</a:t>
            </a:r>
          </a:p>
          <a:p>
            <a:r>
              <a:rPr lang="en-US" sz="3600" dirty="0"/>
              <a:t>There are 203 films.</a:t>
            </a:r>
          </a:p>
          <a:p>
            <a:r>
              <a:rPr lang="en-US" sz="3600" dirty="0"/>
              <a:t>Generated 203 empty folders from name 0.</a:t>
            </a:r>
          </a:p>
          <a:p>
            <a:r>
              <a:rPr lang="en-US" sz="3600" dirty="0"/>
              <a:t>This is the pre step for copy &amp; move.</a:t>
            </a:r>
          </a:p>
        </p:txBody>
      </p:sp>
    </p:spTree>
    <p:extLst>
      <p:ext uri="{BB962C8B-B14F-4D97-AF65-F5344CB8AC3E}">
        <p14:creationId xmlns:p14="http://schemas.microsoft.com/office/powerpoint/2010/main" val="4256068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D73ACA-C214-4CD5-815A-5F869F4CE583}"/>
              </a:ext>
            </a:extLst>
          </p:cNvPr>
          <p:cNvSpPr>
            <a:spLocks noGrp="1"/>
          </p:cNvSpPr>
          <p:nvPr>
            <p:ph type="title"/>
          </p:nvPr>
        </p:nvSpPr>
        <p:spPr>
          <a:xfrm>
            <a:off x="784743" y="486383"/>
            <a:ext cx="5958837" cy="1485900"/>
          </a:xfrm>
        </p:spPr>
        <p:txBody>
          <a:bodyPr>
            <a:normAutofit/>
          </a:bodyPr>
          <a:lstStyle/>
          <a:p>
            <a:r>
              <a:rPr lang="en-US" sz="6000" dirty="0"/>
              <a:t>Copy &amp; Move</a:t>
            </a:r>
          </a:p>
        </p:txBody>
      </p:sp>
      <p:sp>
        <p:nvSpPr>
          <p:cNvPr id="3" name="Content Placeholder 2">
            <a:extLst>
              <a:ext uri="{FF2B5EF4-FFF2-40B4-BE49-F238E27FC236}">
                <a16:creationId xmlns:a16="http://schemas.microsoft.com/office/drawing/2014/main" id="{538215BB-ACC2-4681-9293-C4070A6F802B}"/>
              </a:ext>
            </a:extLst>
          </p:cNvPr>
          <p:cNvSpPr>
            <a:spLocks noGrp="1"/>
          </p:cNvSpPr>
          <p:nvPr>
            <p:ph idx="1"/>
          </p:nvPr>
        </p:nvSpPr>
        <p:spPr>
          <a:xfrm>
            <a:off x="784742" y="2046456"/>
            <a:ext cx="5958837" cy="4737370"/>
          </a:xfrm>
        </p:spPr>
        <p:txBody>
          <a:bodyPr>
            <a:normAutofit lnSpcReduction="10000"/>
          </a:bodyPr>
          <a:lstStyle/>
          <a:p>
            <a:r>
              <a:rPr lang="pt-BR" sz="3200" dirty="0"/>
              <a:t>Packages used: </a:t>
            </a:r>
            <a:r>
              <a:rPr lang="pt-BR" altLang="zh-CN" sz="3200" dirty="0"/>
              <a:t>pandas, numpy, shutil, os</a:t>
            </a:r>
          </a:p>
          <a:p>
            <a:r>
              <a:rPr lang="en-US" sz="3200" dirty="0"/>
              <a:t>Generated the prevue amount of each film. </a:t>
            </a:r>
          </a:p>
          <a:p>
            <a:r>
              <a:rPr lang="en-US" sz="3200" dirty="0"/>
              <a:t>If the index equals to the folder’s name, then copy the number of the size of the prevue of the film into the folder.</a:t>
            </a:r>
            <a:endParaRPr lang="pt-BR" sz="3200" dirty="0"/>
          </a:p>
          <a:p>
            <a:pPr marL="0" indent="0">
              <a:buNone/>
            </a:pPr>
            <a:r>
              <a:rPr lang="pt-BR" dirty="0"/>
              <a:t>	</a:t>
            </a:r>
            <a:endParaRPr lang="en-US" dirty="0"/>
          </a:p>
        </p:txBody>
      </p:sp>
      <p:sp>
        <p:nvSpPr>
          <p:cNvPr id="20" name="Rectangle 12">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F4473F2B-2946-4A59-972E-A2DFC5FD74D4}"/>
              </a:ext>
            </a:extLst>
          </p:cNvPr>
          <p:cNvPicPr>
            <a:picLocks noChangeAspect="1"/>
          </p:cNvPicPr>
          <p:nvPr/>
        </p:nvPicPr>
        <p:blipFill rotWithShape="1">
          <a:blip r:embed="rId2">
            <a:extLst>
              <a:ext uri="{28A0092B-C50C-407E-A947-70E740481C1C}">
                <a14:useLocalDpi xmlns:a14="http://schemas.microsoft.com/office/drawing/2010/main" val="0"/>
              </a:ext>
            </a:extLst>
          </a:blip>
          <a:srcRect r="71502"/>
          <a:stretch/>
        </p:blipFill>
        <p:spPr>
          <a:xfrm>
            <a:off x="7892274" y="184828"/>
            <a:ext cx="4019713" cy="6488343"/>
          </a:xfrm>
          <a:prstGeom prst="rect">
            <a:avLst/>
          </a:prstGeom>
        </p:spPr>
      </p:pic>
      <p:pic>
        <p:nvPicPr>
          <p:cNvPr id="12" name="Content Placeholder 4">
            <a:extLst>
              <a:ext uri="{FF2B5EF4-FFF2-40B4-BE49-F238E27FC236}">
                <a16:creationId xmlns:a16="http://schemas.microsoft.com/office/drawing/2014/main" id="{94EB58D9-00CB-4D5C-A5EE-DBD5CCE4641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93387" y="-1"/>
            <a:ext cx="12909174" cy="6857999"/>
          </a:xfrm>
          <a:prstGeom prst="rect">
            <a:avLst/>
          </a:prstGeom>
        </p:spPr>
      </p:pic>
    </p:spTree>
    <p:extLst>
      <p:ext uri="{BB962C8B-B14F-4D97-AF65-F5344CB8AC3E}">
        <p14:creationId xmlns:p14="http://schemas.microsoft.com/office/powerpoint/2010/main" val="1795836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87050-B2C1-4FF0-864E-DD519CBEEF4B}"/>
              </a:ext>
            </a:extLst>
          </p:cNvPr>
          <p:cNvSpPr>
            <a:spLocks noGrp="1"/>
          </p:cNvSpPr>
          <p:nvPr>
            <p:ph type="title"/>
          </p:nvPr>
        </p:nvSpPr>
        <p:spPr/>
        <p:txBody>
          <a:bodyPr>
            <a:normAutofit/>
          </a:bodyPr>
          <a:lstStyle/>
          <a:p>
            <a:r>
              <a:rPr lang="en-US" sz="6600" dirty="0"/>
              <a:t>Cut</a:t>
            </a:r>
          </a:p>
        </p:txBody>
      </p:sp>
      <p:sp>
        <p:nvSpPr>
          <p:cNvPr id="4" name="Content Placeholder 2">
            <a:extLst>
              <a:ext uri="{FF2B5EF4-FFF2-40B4-BE49-F238E27FC236}">
                <a16:creationId xmlns:a16="http://schemas.microsoft.com/office/drawing/2014/main" id="{7A1B36CA-1AFD-4435-B79C-3AC5296067C7}"/>
              </a:ext>
            </a:extLst>
          </p:cNvPr>
          <p:cNvSpPr txBox="1">
            <a:spLocks/>
          </p:cNvSpPr>
          <p:nvPr/>
        </p:nvSpPr>
        <p:spPr>
          <a:xfrm>
            <a:off x="2378046" y="2712801"/>
            <a:ext cx="8808762" cy="561329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3200" dirty="0"/>
              <a:t>Packages used: </a:t>
            </a:r>
          </a:p>
          <a:p>
            <a:pPr marL="0" indent="0">
              <a:buNone/>
            </a:pPr>
            <a:r>
              <a:rPr lang="en-US" sz="3200" dirty="0"/>
              <a:t>	cv2, pandas, _future_, </a:t>
            </a:r>
            <a:r>
              <a:rPr lang="en-US" sz="3200" dirty="0" err="1"/>
              <a:t>shutil</a:t>
            </a:r>
            <a:r>
              <a:rPr lang="en-US" sz="3200" dirty="0"/>
              <a:t>, </a:t>
            </a:r>
            <a:r>
              <a:rPr lang="en-US" sz="3200" dirty="0" err="1"/>
              <a:t>os</a:t>
            </a:r>
            <a:endParaRPr lang="en-US" sz="3200" dirty="0"/>
          </a:p>
          <a:p>
            <a:r>
              <a:rPr lang="en-US" sz="3200" dirty="0"/>
              <a:t>Traverse the </a:t>
            </a:r>
            <a:r>
              <a:rPr lang="en-US" sz="3200" dirty="0" err="1"/>
              <a:t>dir</a:t>
            </a:r>
            <a:r>
              <a:rPr lang="en-US" sz="3200" dirty="0"/>
              <a:t> and cut all the videos by 2 sec.</a:t>
            </a:r>
          </a:p>
          <a:p>
            <a:pPr marL="0" indent="0">
              <a:buNone/>
            </a:pPr>
            <a:endParaRPr lang="en-US" sz="3200" dirty="0"/>
          </a:p>
        </p:txBody>
      </p:sp>
    </p:spTree>
    <p:extLst>
      <p:ext uri="{BB962C8B-B14F-4D97-AF65-F5344CB8AC3E}">
        <p14:creationId xmlns:p14="http://schemas.microsoft.com/office/powerpoint/2010/main" val="247038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C820-44FC-4DED-A82F-F8005D691732}"/>
              </a:ext>
            </a:extLst>
          </p:cNvPr>
          <p:cNvSpPr>
            <a:spLocks noGrp="1"/>
          </p:cNvSpPr>
          <p:nvPr>
            <p:ph type="title"/>
          </p:nvPr>
        </p:nvSpPr>
        <p:spPr/>
        <p:txBody>
          <a:bodyPr>
            <a:normAutofit fontScale="90000"/>
          </a:bodyPr>
          <a:lstStyle/>
          <a:p>
            <a:r>
              <a:rPr lang="en-US" sz="6600" dirty="0"/>
              <a:t>Rename all the pics</a:t>
            </a:r>
            <a:br>
              <a:rPr lang="en-US" dirty="0"/>
            </a:br>
            <a:endParaRPr lang="en-US" dirty="0"/>
          </a:p>
        </p:txBody>
      </p:sp>
      <p:sp>
        <p:nvSpPr>
          <p:cNvPr id="3" name="Content Placeholder 2">
            <a:extLst>
              <a:ext uri="{FF2B5EF4-FFF2-40B4-BE49-F238E27FC236}">
                <a16:creationId xmlns:a16="http://schemas.microsoft.com/office/drawing/2014/main" id="{65CD5C90-1D90-40A1-B38D-182610200C9C}"/>
              </a:ext>
            </a:extLst>
          </p:cNvPr>
          <p:cNvSpPr>
            <a:spLocks noGrp="1"/>
          </p:cNvSpPr>
          <p:nvPr>
            <p:ph idx="1"/>
          </p:nvPr>
        </p:nvSpPr>
        <p:spPr>
          <a:xfrm>
            <a:off x="1780162" y="2821021"/>
            <a:ext cx="9601200" cy="3581400"/>
          </a:xfrm>
        </p:spPr>
        <p:txBody>
          <a:bodyPr>
            <a:normAutofit/>
          </a:bodyPr>
          <a:lstStyle/>
          <a:p>
            <a:r>
              <a:rPr lang="en-US" sz="2800" dirty="0"/>
              <a:t>It will make things easier when traverse the pics.</a:t>
            </a:r>
          </a:p>
          <a:p>
            <a:r>
              <a:rPr lang="en-US" sz="2800" dirty="0"/>
              <a:t>All the pics in each folder will start with 0.</a:t>
            </a:r>
          </a:p>
        </p:txBody>
      </p:sp>
    </p:spTree>
    <p:extLst>
      <p:ext uri="{BB962C8B-B14F-4D97-AF65-F5344CB8AC3E}">
        <p14:creationId xmlns:p14="http://schemas.microsoft.com/office/powerpoint/2010/main" val="1826831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2125-490B-4AD0-A98B-E87F50835F71}"/>
              </a:ext>
            </a:extLst>
          </p:cNvPr>
          <p:cNvSpPr>
            <a:spLocks noGrp="1"/>
          </p:cNvSpPr>
          <p:nvPr>
            <p:ph type="title"/>
          </p:nvPr>
        </p:nvSpPr>
        <p:spPr/>
        <p:txBody>
          <a:bodyPr>
            <a:normAutofit/>
          </a:bodyPr>
          <a:lstStyle/>
          <a:p>
            <a:r>
              <a:rPr lang="en-US" sz="6600" dirty="0"/>
              <a:t>Crop &amp; Filter</a:t>
            </a:r>
          </a:p>
        </p:txBody>
      </p:sp>
      <p:sp>
        <p:nvSpPr>
          <p:cNvPr id="12" name="Content Placeholder 2">
            <a:extLst>
              <a:ext uri="{FF2B5EF4-FFF2-40B4-BE49-F238E27FC236}">
                <a16:creationId xmlns:a16="http://schemas.microsoft.com/office/drawing/2014/main" id="{ECE2802C-2F1C-4D75-AC02-827F99E9B6C1}"/>
              </a:ext>
            </a:extLst>
          </p:cNvPr>
          <p:cNvSpPr>
            <a:spLocks noGrp="1"/>
          </p:cNvSpPr>
          <p:nvPr>
            <p:ph idx="1"/>
          </p:nvPr>
        </p:nvSpPr>
        <p:spPr>
          <a:xfrm>
            <a:off x="1371600" y="2055043"/>
            <a:ext cx="9601200" cy="4472233"/>
          </a:xfrm>
        </p:spPr>
        <p:txBody>
          <a:bodyPr/>
          <a:lstStyle/>
          <a:p>
            <a:r>
              <a:rPr lang="en-US" altLang="zh-CN" sz="2800" dirty="0"/>
              <a:t>The pictures had black edges, or poor quality with almost black or white.</a:t>
            </a:r>
          </a:p>
          <a:p>
            <a:endParaRPr lang="en-US" altLang="zh-CN" sz="2800" dirty="0"/>
          </a:p>
          <a:p>
            <a:endParaRPr lang="en-US" altLang="zh-CN" dirty="0"/>
          </a:p>
        </p:txBody>
      </p:sp>
      <p:grpSp>
        <p:nvGrpSpPr>
          <p:cNvPr id="13" name="Group 12">
            <a:extLst>
              <a:ext uri="{FF2B5EF4-FFF2-40B4-BE49-F238E27FC236}">
                <a16:creationId xmlns:a16="http://schemas.microsoft.com/office/drawing/2014/main" id="{B28CC410-CD3D-43EB-92E5-A7F722831072}"/>
              </a:ext>
            </a:extLst>
          </p:cNvPr>
          <p:cNvGrpSpPr/>
          <p:nvPr/>
        </p:nvGrpSpPr>
        <p:grpSpPr>
          <a:xfrm>
            <a:off x="2630602" y="3123878"/>
            <a:ext cx="6730214" cy="3397505"/>
            <a:chOff x="0" y="0"/>
            <a:chExt cx="5384800" cy="2675890"/>
          </a:xfrm>
        </p:grpSpPr>
        <p:pic>
          <p:nvPicPr>
            <p:cNvPr id="14" name="Picture 13">
              <a:extLst>
                <a:ext uri="{FF2B5EF4-FFF2-40B4-BE49-F238E27FC236}">
                  <a16:creationId xmlns:a16="http://schemas.microsoft.com/office/drawing/2014/main" id="{9E79AD89-C2E3-46D2-9EBE-036B135346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25400"/>
              <a:ext cx="2397125" cy="1028700"/>
            </a:xfrm>
            <a:prstGeom prst="rect">
              <a:avLst/>
            </a:prstGeom>
          </p:spPr>
        </p:pic>
        <p:pic>
          <p:nvPicPr>
            <p:cNvPr id="15" name="Content Placeholder 4">
              <a:extLst>
                <a:ext uri="{FF2B5EF4-FFF2-40B4-BE49-F238E27FC236}">
                  <a16:creationId xmlns:a16="http://schemas.microsoft.com/office/drawing/2014/main" id="{4A3A85CC-9274-4445-B1A1-103808BBA169}"/>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2495550" cy="1082040"/>
            </a:xfrm>
            <a:prstGeom prst="rect">
              <a:avLst/>
            </a:prstGeom>
          </p:spPr>
        </p:pic>
        <p:pic>
          <p:nvPicPr>
            <p:cNvPr id="16" name="Picture 15">
              <a:extLst>
                <a:ext uri="{FF2B5EF4-FFF2-40B4-BE49-F238E27FC236}">
                  <a16:creationId xmlns:a16="http://schemas.microsoft.com/office/drawing/2014/main" id="{0E7961BA-4579-4D96-A7FC-A28B731540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50950"/>
              <a:ext cx="2474595" cy="1390650"/>
            </a:xfrm>
            <a:prstGeom prst="rect">
              <a:avLst/>
            </a:prstGeom>
          </p:spPr>
        </p:pic>
        <p:pic>
          <p:nvPicPr>
            <p:cNvPr id="17" name="Picture 16">
              <a:extLst>
                <a:ext uri="{FF2B5EF4-FFF2-40B4-BE49-F238E27FC236}">
                  <a16:creationId xmlns:a16="http://schemas.microsoft.com/office/drawing/2014/main" id="{10A53D98-0BB1-4C6D-B022-027AD408E3C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2900" y="1270000"/>
              <a:ext cx="2501900" cy="1405890"/>
            </a:xfrm>
            <a:prstGeom prst="rect">
              <a:avLst/>
            </a:prstGeom>
            <a:noFill/>
            <a:ln>
              <a:noFill/>
            </a:ln>
          </p:spPr>
        </p:pic>
      </p:grpSp>
    </p:spTree>
    <p:extLst>
      <p:ext uri="{BB962C8B-B14F-4D97-AF65-F5344CB8AC3E}">
        <p14:creationId xmlns:p14="http://schemas.microsoft.com/office/powerpoint/2010/main" val="2263836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34615A-527B-4F7B-9A76-467D7CDB70AC}"/>
              </a:ext>
            </a:extLst>
          </p:cNvPr>
          <p:cNvSpPr>
            <a:spLocks noGrp="1"/>
          </p:cNvSpPr>
          <p:nvPr>
            <p:ph idx="1"/>
          </p:nvPr>
        </p:nvSpPr>
        <p:spPr/>
        <p:txBody>
          <a:bodyPr>
            <a:normAutofit/>
          </a:bodyPr>
          <a:lstStyle/>
          <a:p>
            <a:r>
              <a:rPr lang="en-US" altLang="zh-CN" sz="2400" dirty="0"/>
              <a:t>1. A function to cut all the black edges of all the pictures. (manually took an example in each folder to initialize and store the shape and size to cut in order to maintain the same shape and size.)</a:t>
            </a:r>
          </a:p>
          <a:p>
            <a:r>
              <a:rPr lang="en-US" altLang="zh-CN" sz="2400" dirty="0"/>
              <a:t>2. A function to estimate whether the picture was too black or too white. (had to double check the conditions of the remove black picture function in order to save those horror movies with almost every scene black.</a:t>
            </a:r>
            <a:endParaRPr lang="zh-CN" altLang="en-US" sz="2400" dirty="0"/>
          </a:p>
        </p:txBody>
      </p:sp>
      <p:sp>
        <p:nvSpPr>
          <p:cNvPr id="4" name="Title 1">
            <a:extLst>
              <a:ext uri="{FF2B5EF4-FFF2-40B4-BE49-F238E27FC236}">
                <a16:creationId xmlns:a16="http://schemas.microsoft.com/office/drawing/2014/main" id="{986CD478-B6EB-4122-A8D3-6C0BD4DE8643}"/>
              </a:ext>
            </a:extLst>
          </p:cNvPr>
          <p:cNvSpPr>
            <a:spLocks noGrp="1"/>
          </p:cNvSpPr>
          <p:nvPr>
            <p:ph type="title"/>
          </p:nvPr>
        </p:nvSpPr>
        <p:spPr>
          <a:xfrm>
            <a:off x="1371600" y="685800"/>
            <a:ext cx="9601200" cy="1485900"/>
          </a:xfrm>
        </p:spPr>
        <p:txBody>
          <a:bodyPr>
            <a:normAutofit/>
          </a:bodyPr>
          <a:lstStyle/>
          <a:p>
            <a:r>
              <a:rPr lang="en-US" sz="6600" dirty="0"/>
              <a:t>Crop &amp; Filter</a:t>
            </a:r>
          </a:p>
        </p:txBody>
      </p:sp>
      <p:pic>
        <p:nvPicPr>
          <p:cNvPr id="5" name="Picture 4">
            <a:extLst>
              <a:ext uri="{FF2B5EF4-FFF2-40B4-BE49-F238E27FC236}">
                <a16:creationId xmlns:a16="http://schemas.microsoft.com/office/drawing/2014/main" id="{5008AD84-B1CF-4722-92E3-D648D6227504}"/>
              </a:ext>
            </a:extLst>
          </p:cNvPr>
          <p:cNvPicPr/>
          <p:nvPr/>
        </p:nvPicPr>
        <p:blipFill rotWithShape="1">
          <a:blip r:embed="rId2">
            <a:extLst>
              <a:ext uri="{28A0092B-C50C-407E-A947-70E740481C1C}">
                <a14:useLocalDpi xmlns:a14="http://schemas.microsoft.com/office/drawing/2010/main" val="0"/>
              </a:ext>
            </a:extLst>
          </a:blip>
          <a:srcRect t="2215" r="54387" b="-1"/>
          <a:stretch/>
        </p:blipFill>
        <p:spPr bwMode="auto">
          <a:xfrm>
            <a:off x="3016264" y="4967591"/>
            <a:ext cx="2809502" cy="130675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B0C8459-3651-42DB-804A-BC9CC0A39F47}"/>
              </a:ext>
            </a:extLst>
          </p:cNvPr>
          <p:cNvPicPr/>
          <p:nvPr/>
        </p:nvPicPr>
        <p:blipFill rotWithShape="1">
          <a:blip r:embed="rId3">
            <a:extLst>
              <a:ext uri="{28A0092B-C50C-407E-A947-70E740481C1C}">
                <a14:useLocalDpi xmlns:a14="http://schemas.microsoft.com/office/drawing/2010/main" val="0"/>
              </a:ext>
            </a:extLst>
          </a:blip>
          <a:srcRect l="53582" t="2215" b="-1"/>
          <a:stretch/>
        </p:blipFill>
        <p:spPr bwMode="auto">
          <a:xfrm>
            <a:off x="6838544" y="4991099"/>
            <a:ext cx="2809501" cy="12832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1655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CD714-2B22-4B87-9863-7382DE3B0F6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6379" r="8312" b="1"/>
          <a:stretch/>
        </p:blipFill>
        <p:spPr>
          <a:xfrm>
            <a:off x="-1" y="9437"/>
            <a:ext cx="12188652" cy="6857990"/>
          </a:xfrm>
          <a:prstGeom prst="rect">
            <a:avLst/>
          </a:prstGeom>
        </p:spPr>
      </p:pic>
      <p:sp>
        <p:nvSpPr>
          <p:cNvPr id="10" name="Rectangle 9">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72CBB-1C23-4BBD-AADF-62F7987A04C6}"/>
              </a:ext>
            </a:extLst>
          </p:cNvPr>
          <p:cNvSpPr>
            <a:spLocks noGrp="1"/>
          </p:cNvSpPr>
          <p:nvPr>
            <p:ph type="title"/>
          </p:nvPr>
        </p:nvSpPr>
        <p:spPr>
          <a:xfrm>
            <a:off x="1371600" y="685800"/>
            <a:ext cx="9601200" cy="1485900"/>
          </a:xfrm>
        </p:spPr>
        <p:txBody>
          <a:bodyPr>
            <a:normAutofit/>
          </a:bodyPr>
          <a:lstStyle/>
          <a:p>
            <a:r>
              <a:rPr lang="en-US" sz="6600" dirty="0"/>
              <a:t>Merge pictures into one.</a:t>
            </a:r>
          </a:p>
        </p:txBody>
      </p:sp>
      <p:sp>
        <p:nvSpPr>
          <p:cNvPr id="12" name="Rectangle 11">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4EEFC89-752F-41C4-B39C-AC721F263611}"/>
              </a:ext>
            </a:extLst>
          </p:cNvPr>
          <p:cNvSpPr>
            <a:spLocks noGrp="1"/>
          </p:cNvSpPr>
          <p:nvPr>
            <p:ph idx="1"/>
          </p:nvPr>
        </p:nvSpPr>
        <p:spPr>
          <a:xfrm>
            <a:off x="1358339" y="1959671"/>
            <a:ext cx="9601200" cy="1143000"/>
          </a:xfrm>
        </p:spPr>
        <p:txBody>
          <a:bodyPr>
            <a:normAutofit/>
          </a:bodyPr>
          <a:lstStyle/>
          <a:p>
            <a:r>
              <a:rPr lang="en-US" sz="2800" dirty="0"/>
              <a:t>No more than 150 children pics in order to remain in the computational range.</a:t>
            </a:r>
          </a:p>
          <a:p>
            <a:endParaRPr lang="en-US" dirty="0"/>
          </a:p>
        </p:txBody>
      </p:sp>
      <p:sp>
        <p:nvSpPr>
          <p:cNvPr id="7" name="Title 1">
            <a:extLst>
              <a:ext uri="{FF2B5EF4-FFF2-40B4-BE49-F238E27FC236}">
                <a16:creationId xmlns:a16="http://schemas.microsoft.com/office/drawing/2014/main" id="{80A479B5-1744-49DE-B421-EB8ADBAC9594}"/>
              </a:ext>
            </a:extLst>
          </p:cNvPr>
          <p:cNvSpPr txBox="1">
            <a:spLocks/>
          </p:cNvSpPr>
          <p:nvPr/>
        </p:nvSpPr>
        <p:spPr>
          <a:xfrm>
            <a:off x="1438373" y="2890642"/>
            <a:ext cx="10199332" cy="1485900"/>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6000" dirty="0"/>
              <a:t>Resize &amp; reshape – 600*400</a:t>
            </a:r>
          </a:p>
        </p:txBody>
      </p:sp>
      <p:grpSp>
        <p:nvGrpSpPr>
          <p:cNvPr id="8" name="Group 7">
            <a:extLst>
              <a:ext uri="{FF2B5EF4-FFF2-40B4-BE49-F238E27FC236}">
                <a16:creationId xmlns:a16="http://schemas.microsoft.com/office/drawing/2014/main" id="{E76AF25F-64D3-4C76-83D4-27D50D292076}"/>
              </a:ext>
            </a:extLst>
          </p:cNvPr>
          <p:cNvGrpSpPr/>
          <p:nvPr/>
        </p:nvGrpSpPr>
        <p:grpSpPr>
          <a:xfrm>
            <a:off x="1586638" y="4192571"/>
            <a:ext cx="7670483" cy="2090573"/>
            <a:chOff x="3302317" y="2801938"/>
            <a:chExt cx="5587365" cy="1254125"/>
          </a:xfrm>
        </p:grpSpPr>
        <p:pic>
          <p:nvPicPr>
            <p:cNvPr id="9" name="Picture 8">
              <a:extLst>
                <a:ext uri="{FF2B5EF4-FFF2-40B4-BE49-F238E27FC236}">
                  <a16:creationId xmlns:a16="http://schemas.microsoft.com/office/drawing/2014/main" id="{6C3CF956-D285-432D-B542-C1918B684D7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302317" y="2801938"/>
              <a:ext cx="2914650" cy="1254125"/>
            </a:xfrm>
            <a:prstGeom prst="rect">
              <a:avLst/>
            </a:prstGeom>
          </p:spPr>
        </p:pic>
        <p:sp>
          <p:nvSpPr>
            <p:cNvPr id="11" name="Arrow: Right 10">
              <a:extLst>
                <a:ext uri="{FF2B5EF4-FFF2-40B4-BE49-F238E27FC236}">
                  <a16:creationId xmlns:a16="http://schemas.microsoft.com/office/drawing/2014/main" id="{7F58C734-EE4E-4B3E-8DE6-1BA2EEC3451B}"/>
                </a:ext>
              </a:extLst>
            </p:cNvPr>
            <p:cNvSpPr/>
            <p:nvPr/>
          </p:nvSpPr>
          <p:spPr>
            <a:xfrm>
              <a:off x="6318567" y="3303588"/>
              <a:ext cx="62865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13" name="Picture 12">
              <a:extLst>
                <a:ext uri="{FF2B5EF4-FFF2-40B4-BE49-F238E27FC236}">
                  <a16:creationId xmlns:a16="http://schemas.microsoft.com/office/drawing/2014/main" id="{7E876471-D036-410C-B1DD-C9990D631D0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055167" y="2827338"/>
              <a:ext cx="1834515" cy="1219200"/>
            </a:xfrm>
            <a:prstGeom prst="rect">
              <a:avLst/>
            </a:prstGeom>
          </p:spPr>
        </p:pic>
      </p:grpSp>
    </p:spTree>
    <p:extLst>
      <p:ext uri="{BB962C8B-B14F-4D97-AF65-F5344CB8AC3E}">
        <p14:creationId xmlns:p14="http://schemas.microsoft.com/office/powerpoint/2010/main" val="2423076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8781-3B7A-4AF6-BF40-BD280FDCDDA3}"/>
              </a:ext>
            </a:extLst>
          </p:cNvPr>
          <p:cNvSpPr>
            <a:spLocks noGrp="1"/>
          </p:cNvSpPr>
          <p:nvPr>
            <p:ph type="title"/>
          </p:nvPr>
        </p:nvSpPr>
        <p:spPr>
          <a:xfrm>
            <a:off x="1371600" y="421849"/>
            <a:ext cx="9601200" cy="1485900"/>
          </a:xfrm>
        </p:spPr>
        <p:txBody>
          <a:bodyPr>
            <a:normAutofit/>
          </a:bodyPr>
          <a:lstStyle/>
          <a:p>
            <a:r>
              <a:rPr lang="en-US" sz="6600" dirty="0"/>
              <a:t>KNN – data processing</a:t>
            </a:r>
          </a:p>
        </p:txBody>
      </p:sp>
      <p:pic>
        <p:nvPicPr>
          <p:cNvPr id="5" name="Content Placeholder 4">
            <a:extLst>
              <a:ext uri="{FF2B5EF4-FFF2-40B4-BE49-F238E27FC236}">
                <a16:creationId xmlns:a16="http://schemas.microsoft.com/office/drawing/2014/main" id="{AECD7E25-B141-4288-BDDD-EA53567B68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982"/>
          <a:stretch/>
        </p:blipFill>
        <p:spPr>
          <a:xfrm>
            <a:off x="6917354" y="2428733"/>
            <a:ext cx="4892075" cy="3278858"/>
          </a:xfrm>
        </p:spPr>
      </p:pic>
      <p:sp>
        <p:nvSpPr>
          <p:cNvPr id="6" name="Content Placeholder 6">
            <a:extLst>
              <a:ext uri="{FF2B5EF4-FFF2-40B4-BE49-F238E27FC236}">
                <a16:creationId xmlns:a16="http://schemas.microsoft.com/office/drawing/2014/main" id="{5AF416AA-33E7-472D-8225-19DB09C6B4FB}"/>
              </a:ext>
            </a:extLst>
          </p:cNvPr>
          <p:cNvSpPr txBox="1">
            <a:spLocks/>
          </p:cNvSpPr>
          <p:nvPr/>
        </p:nvSpPr>
        <p:spPr>
          <a:xfrm>
            <a:off x="1295400" y="1913794"/>
            <a:ext cx="9601200" cy="4944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Check the data distribution of rankings(grades)</a:t>
            </a:r>
          </a:p>
          <a:p>
            <a:r>
              <a:rPr lang="en-US" sz="2400" dirty="0"/>
              <a:t>Split the rankings into 5 levels</a:t>
            </a:r>
          </a:p>
          <a:p>
            <a:pPr marL="0" indent="0">
              <a:buNone/>
            </a:pPr>
            <a:r>
              <a:rPr lang="en-US" altLang="zh-CN" sz="2400" dirty="0"/>
              <a:t>	Level 0: grade lower than 6</a:t>
            </a:r>
          </a:p>
          <a:p>
            <a:pPr marL="0" indent="0">
              <a:buNone/>
            </a:pPr>
            <a:r>
              <a:rPr lang="en-US" altLang="zh-CN" sz="2400" dirty="0"/>
              <a:t>	Level 1: grade between 6 and 7</a:t>
            </a:r>
          </a:p>
          <a:p>
            <a:pPr marL="0" indent="0">
              <a:buNone/>
            </a:pPr>
            <a:r>
              <a:rPr lang="en-US" altLang="zh-CN" sz="2400" dirty="0"/>
              <a:t>	Level 2: grade between 7 and 8</a:t>
            </a:r>
          </a:p>
          <a:p>
            <a:pPr marL="0" indent="0">
              <a:buNone/>
            </a:pPr>
            <a:r>
              <a:rPr lang="en-US" altLang="zh-CN" sz="2400" dirty="0"/>
              <a:t>	Level 3: grade between 8 and 9</a:t>
            </a:r>
          </a:p>
          <a:p>
            <a:pPr marL="0" indent="0">
              <a:buNone/>
            </a:pPr>
            <a:r>
              <a:rPr lang="en-US" altLang="zh-CN" sz="2400" dirty="0"/>
              <a:t>	Level 4: grade higher than 9 </a:t>
            </a:r>
            <a:endParaRPr lang="en-US" sz="2400" dirty="0"/>
          </a:p>
          <a:p>
            <a:r>
              <a:rPr lang="en-US" sz="2400" dirty="0"/>
              <a:t>Modify 3D data into 2D</a:t>
            </a:r>
          </a:p>
          <a:p>
            <a:r>
              <a:rPr lang="en-US" sz="2400" dirty="0"/>
              <a:t>Split data into training set(80%) and test set(20%)</a:t>
            </a:r>
          </a:p>
          <a:p>
            <a:pPr marL="0" indent="0">
              <a:buNone/>
            </a:pPr>
            <a:endParaRPr lang="en-US" sz="2400" dirty="0"/>
          </a:p>
        </p:txBody>
      </p:sp>
    </p:spTree>
    <p:extLst>
      <p:ext uri="{BB962C8B-B14F-4D97-AF65-F5344CB8AC3E}">
        <p14:creationId xmlns:p14="http://schemas.microsoft.com/office/powerpoint/2010/main" val="1702981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2475-777A-4831-A26B-C56F52557223}"/>
              </a:ext>
            </a:extLst>
          </p:cNvPr>
          <p:cNvSpPr>
            <a:spLocks noGrp="1"/>
          </p:cNvSpPr>
          <p:nvPr>
            <p:ph type="title"/>
          </p:nvPr>
        </p:nvSpPr>
        <p:spPr/>
        <p:txBody>
          <a:bodyPr/>
          <a:lstStyle/>
          <a:p>
            <a:r>
              <a:rPr lang="en-US" altLang="zh-CN" dirty="0"/>
              <a:t>Introduction </a:t>
            </a:r>
            <a:endParaRPr lang="zh-CN" altLang="en-US" dirty="0"/>
          </a:p>
        </p:txBody>
      </p:sp>
      <p:sp>
        <p:nvSpPr>
          <p:cNvPr id="3" name="Content Placeholder 2">
            <a:extLst>
              <a:ext uri="{FF2B5EF4-FFF2-40B4-BE49-F238E27FC236}">
                <a16:creationId xmlns:a16="http://schemas.microsoft.com/office/drawing/2014/main" id="{77C7EC32-D1C1-4B85-BD6E-BBF364825B1A}"/>
              </a:ext>
            </a:extLst>
          </p:cNvPr>
          <p:cNvSpPr>
            <a:spLocks noGrp="1"/>
          </p:cNvSpPr>
          <p:nvPr>
            <p:ph idx="1"/>
          </p:nvPr>
        </p:nvSpPr>
        <p:spPr>
          <a:xfrm>
            <a:off x="1371600" y="1621410"/>
            <a:ext cx="5538247" cy="5236590"/>
          </a:xfrm>
        </p:spPr>
        <p:txBody>
          <a:bodyPr>
            <a:normAutofit/>
          </a:bodyPr>
          <a:lstStyle/>
          <a:p>
            <a:r>
              <a:rPr lang="en-US" altLang="zh-CN" dirty="0"/>
              <a:t>The idea of this project is to explore the relationship between film color-tone and its ranking. Films are cultural artifacts created by specific cultures. In this project, the topic concentrated on Chinese film industry in year of 2017. Film is a source of entertainment, but it is more a form art. Art can affect people in a psychological way. Just as the picture shows at right, films affect people not only because of the story it told, but also, how the post production processed. If ranks do have a strong relationship with color-tone, then the productors of films could modulate the color tone of films into the best attractive tone. Then eventually, the box-office will be affected.</a:t>
            </a:r>
            <a:endParaRPr lang="zh-CN" altLang="en-US" dirty="0"/>
          </a:p>
        </p:txBody>
      </p:sp>
      <p:grpSp>
        <p:nvGrpSpPr>
          <p:cNvPr id="4" name="Group 3">
            <a:extLst>
              <a:ext uri="{FF2B5EF4-FFF2-40B4-BE49-F238E27FC236}">
                <a16:creationId xmlns:a16="http://schemas.microsoft.com/office/drawing/2014/main" id="{EF9B3F2E-796D-459C-AB20-50EE83158800}"/>
              </a:ext>
            </a:extLst>
          </p:cNvPr>
          <p:cNvGrpSpPr/>
          <p:nvPr/>
        </p:nvGrpSpPr>
        <p:grpSpPr>
          <a:xfrm>
            <a:off x="7051249" y="2007909"/>
            <a:ext cx="4724400" cy="3829836"/>
            <a:chOff x="0" y="0"/>
            <a:chExt cx="5943600" cy="4610100"/>
          </a:xfrm>
        </p:grpSpPr>
        <p:pic>
          <p:nvPicPr>
            <p:cNvPr id="5" name="Picture 4">
              <a:extLst>
                <a:ext uri="{FF2B5EF4-FFF2-40B4-BE49-F238E27FC236}">
                  <a16:creationId xmlns:a16="http://schemas.microsoft.com/office/drawing/2014/main" id="{257E1904-46E2-45E5-81E1-BB4DA54872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 y="6350"/>
              <a:ext cx="2934970" cy="1536700"/>
            </a:xfrm>
            <a:prstGeom prst="rect">
              <a:avLst/>
            </a:prstGeom>
            <a:noFill/>
            <a:ln>
              <a:noFill/>
            </a:ln>
          </p:spPr>
        </p:pic>
        <p:pic>
          <p:nvPicPr>
            <p:cNvPr id="6" name="Picture 5">
              <a:extLst>
                <a:ext uri="{FF2B5EF4-FFF2-40B4-BE49-F238E27FC236}">
                  <a16:creationId xmlns:a16="http://schemas.microsoft.com/office/drawing/2014/main" id="{34827528-C62A-4EA0-A855-4C613CD35D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0"/>
              <a:ext cx="2971800" cy="1549400"/>
            </a:xfrm>
            <a:prstGeom prst="rect">
              <a:avLst/>
            </a:prstGeom>
            <a:noFill/>
            <a:ln>
              <a:noFill/>
            </a:ln>
          </p:spPr>
        </p:pic>
        <p:pic>
          <p:nvPicPr>
            <p:cNvPr id="7" name="Picture 6">
              <a:extLst>
                <a:ext uri="{FF2B5EF4-FFF2-40B4-BE49-F238E27FC236}">
                  <a16:creationId xmlns:a16="http://schemas.microsoft.com/office/drawing/2014/main" id="{CFCC83EF-0011-42AC-9195-0051F6B3C0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00" y="1536700"/>
              <a:ext cx="2922270" cy="1529715"/>
            </a:xfrm>
            <a:prstGeom prst="rect">
              <a:avLst/>
            </a:prstGeom>
            <a:noFill/>
            <a:ln>
              <a:noFill/>
            </a:ln>
          </p:spPr>
        </p:pic>
        <p:pic>
          <p:nvPicPr>
            <p:cNvPr id="8" name="Picture 7">
              <a:extLst>
                <a:ext uri="{FF2B5EF4-FFF2-40B4-BE49-F238E27FC236}">
                  <a16:creationId xmlns:a16="http://schemas.microsoft.com/office/drawing/2014/main" id="{0983FD7E-FD96-4956-9F71-6CF8CA9B1DD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59100" y="1536700"/>
              <a:ext cx="2971800" cy="1549400"/>
            </a:xfrm>
            <a:prstGeom prst="rect">
              <a:avLst/>
            </a:prstGeom>
            <a:noFill/>
            <a:ln>
              <a:noFill/>
            </a:ln>
          </p:spPr>
        </p:pic>
        <p:pic>
          <p:nvPicPr>
            <p:cNvPr id="9" name="Picture 8">
              <a:extLst>
                <a:ext uri="{FF2B5EF4-FFF2-40B4-BE49-F238E27FC236}">
                  <a16:creationId xmlns:a16="http://schemas.microsoft.com/office/drawing/2014/main" id="{1DF29BAD-E3E0-41D3-9C39-7A84C50C4DD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3067050"/>
              <a:ext cx="2946400" cy="1543050"/>
            </a:xfrm>
            <a:prstGeom prst="rect">
              <a:avLst/>
            </a:prstGeom>
            <a:noFill/>
            <a:ln>
              <a:noFill/>
            </a:ln>
          </p:spPr>
        </p:pic>
        <p:pic>
          <p:nvPicPr>
            <p:cNvPr id="10" name="Picture 9">
              <a:extLst>
                <a:ext uri="{FF2B5EF4-FFF2-40B4-BE49-F238E27FC236}">
                  <a16:creationId xmlns:a16="http://schemas.microsoft.com/office/drawing/2014/main" id="{7AFF883E-DF11-489B-9745-F5D78B8D85D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59100" y="3048000"/>
              <a:ext cx="2965450" cy="1546225"/>
            </a:xfrm>
            <a:prstGeom prst="rect">
              <a:avLst/>
            </a:prstGeom>
            <a:noFill/>
            <a:ln>
              <a:noFill/>
            </a:ln>
          </p:spPr>
        </p:pic>
      </p:grpSp>
    </p:spTree>
    <p:extLst>
      <p:ext uri="{BB962C8B-B14F-4D97-AF65-F5344CB8AC3E}">
        <p14:creationId xmlns:p14="http://schemas.microsoft.com/office/powerpoint/2010/main" val="540075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1DB5-3B89-4663-9D01-5ACFA2C89971}"/>
              </a:ext>
            </a:extLst>
          </p:cNvPr>
          <p:cNvSpPr>
            <a:spLocks noGrp="1"/>
          </p:cNvSpPr>
          <p:nvPr>
            <p:ph type="title"/>
          </p:nvPr>
        </p:nvSpPr>
        <p:spPr>
          <a:xfrm>
            <a:off x="1371600" y="685800"/>
            <a:ext cx="9601200" cy="1485900"/>
          </a:xfrm>
        </p:spPr>
        <p:txBody>
          <a:bodyPr/>
          <a:lstStyle/>
          <a:p>
            <a:r>
              <a:rPr lang="en-US" dirty="0"/>
              <a:t>KNN - model accuracy comparation</a:t>
            </a:r>
          </a:p>
        </p:txBody>
      </p:sp>
      <p:graphicFrame>
        <p:nvGraphicFramePr>
          <p:cNvPr id="5" name="Table 4">
            <a:extLst>
              <a:ext uri="{FF2B5EF4-FFF2-40B4-BE49-F238E27FC236}">
                <a16:creationId xmlns:a16="http://schemas.microsoft.com/office/drawing/2014/main" id="{B92B32CF-88C0-462F-817B-3DC469070CAD}"/>
              </a:ext>
            </a:extLst>
          </p:cNvPr>
          <p:cNvGraphicFramePr>
            <a:graphicFrameLocks noGrp="1"/>
          </p:cNvGraphicFramePr>
          <p:nvPr>
            <p:extLst>
              <p:ext uri="{D42A27DB-BD31-4B8C-83A1-F6EECF244321}">
                <p14:modId xmlns:p14="http://schemas.microsoft.com/office/powerpoint/2010/main" val="3085972281"/>
              </p:ext>
            </p:extLst>
          </p:nvPr>
        </p:nvGraphicFramePr>
        <p:xfrm>
          <a:off x="2247833" y="2606254"/>
          <a:ext cx="8374772" cy="2080047"/>
        </p:xfrm>
        <a:graphic>
          <a:graphicData uri="http://schemas.openxmlformats.org/drawingml/2006/table">
            <a:tbl>
              <a:tblPr firstRow="1" firstCol="1" bandRow="1">
                <a:tableStyleId>{5C22544A-7EE6-4342-B048-85BDC9FD1C3A}</a:tableStyleId>
              </a:tblPr>
              <a:tblGrid>
                <a:gridCol w="2079254">
                  <a:extLst>
                    <a:ext uri="{9D8B030D-6E8A-4147-A177-3AD203B41FA5}">
                      <a16:colId xmlns:a16="http://schemas.microsoft.com/office/drawing/2014/main" val="3413505394"/>
                    </a:ext>
                  </a:extLst>
                </a:gridCol>
                <a:gridCol w="2123037">
                  <a:extLst>
                    <a:ext uri="{9D8B030D-6E8A-4147-A177-3AD203B41FA5}">
                      <a16:colId xmlns:a16="http://schemas.microsoft.com/office/drawing/2014/main" val="421746396"/>
                    </a:ext>
                  </a:extLst>
                </a:gridCol>
                <a:gridCol w="2079254">
                  <a:extLst>
                    <a:ext uri="{9D8B030D-6E8A-4147-A177-3AD203B41FA5}">
                      <a16:colId xmlns:a16="http://schemas.microsoft.com/office/drawing/2014/main" val="2059498867"/>
                    </a:ext>
                  </a:extLst>
                </a:gridCol>
                <a:gridCol w="2093227">
                  <a:extLst>
                    <a:ext uri="{9D8B030D-6E8A-4147-A177-3AD203B41FA5}">
                      <a16:colId xmlns:a16="http://schemas.microsoft.com/office/drawing/2014/main" val="749843868"/>
                    </a:ext>
                  </a:extLst>
                </a:gridCol>
              </a:tblGrid>
              <a:tr h="290607">
                <a:tc gridSpan="2">
                  <a:txBody>
                    <a:bodyPr/>
                    <a:lstStyle/>
                    <a:p>
                      <a:pPr marL="457200" algn="ctr">
                        <a:lnSpc>
                          <a:spcPct val="107000"/>
                        </a:lnSpc>
                        <a:spcAft>
                          <a:spcPts val="0"/>
                        </a:spcAft>
                      </a:pPr>
                      <a:r>
                        <a:rPr lang="en-US" sz="1800">
                          <a:effectLst/>
                        </a:rPr>
                        <a:t>2D data</a:t>
                      </a:r>
                      <a:endParaRPr lang="zh-CN"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marL="457200" algn="ctr" defTabSz="914400" rtl="0" eaLnBrk="1" latinLnBrk="0" hangingPunct="1">
                        <a:lnSpc>
                          <a:spcPct val="107000"/>
                        </a:lnSpc>
                        <a:spcAft>
                          <a:spcPts val="0"/>
                        </a:spcAft>
                      </a:pPr>
                      <a:r>
                        <a:rPr lang="en-US" sz="1800" b="1" kern="1200" dirty="0">
                          <a:solidFill>
                            <a:schemeClr val="lt1"/>
                          </a:solidFill>
                          <a:effectLst/>
                          <a:latin typeface="+mn-lt"/>
                          <a:ea typeface="+mn-ea"/>
                          <a:cs typeface="+mn-cs"/>
                        </a:rPr>
                        <a:t>Average data</a:t>
                      </a:r>
                      <a:endParaRPr lang="zh-CN" altLang="en-US" sz="1800" b="1" kern="1200" dirty="0">
                        <a:solidFill>
                          <a:schemeClr val="lt1"/>
                        </a:solidFill>
                        <a:effectLst/>
                        <a:latin typeface="+mn-lt"/>
                        <a:ea typeface="+mn-ea"/>
                        <a:cs typeface="+mn-cs"/>
                      </a:endParaRPr>
                    </a:p>
                  </a:txBody>
                  <a:tcPr marL="68580" marR="68580" marT="0" marB="0">
                    <a:solidFill>
                      <a:schemeClr val="bg1">
                        <a:lumMod val="65000"/>
                      </a:schemeClr>
                    </a:solidFill>
                  </a:tcPr>
                </a:tc>
                <a:tc hMerge="1">
                  <a:txBody>
                    <a:bodyPr/>
                    <a:lstStyle/>
                    <a:p>
                      <a:endParaRPr lang="zh-CN" altLang="en-US"/>
                    </a:p>
                  </a:txBody>
                  <a:tcPr/>
                </a:tc>
                <a:extLst>
                  <a:ext uri="{0D108BD9-81ED-4DB2-BD59-A6C34878D82A}">
                    <a16:rowId xmlns:a16="http://schemas.microsoft.com/office/drawing/2014/main" val="1847700254"/>
                  </a:ext>
                </a:extLst>
              </a:tr>
              <a:tr h="596480">
                <a:tc>
                  <a:txBody>
                    <a:bodyPr/>
                    <a:lstStyle/>
                    <a:p>
                      <a:pPr marL="457200">
                        <a:lnSpc>
                          <a:spcPct val="107000"/>
                        </a:lnSpc>
                        <a:spcAft>
                          <a:spcPts val="0"/>
                        </a:spcAft>
                      </a:pPr>
                      <a:r>
                        <a:rPr lang="en-US" sz="1800">
                          <a:effectLst/>
                        </a:rPr>
                        <a:t>Brute</a:t>
                      </a:r>
                      <a:endParaRPr lang="zh-CN"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457200">
                        <a:lnSpc>
                          <a:spcPct val="107000"/>
                        </a:lnSpc>
                        <a:spcAft>
                          <a:spcPts val="0"/>
                        </a:spcAft>
                      </a:pPr>
                      <a:r>
                        <a:rPr lang="en-US" sz="1800">
                          <a:effectLst/>
                        </a:rPr>
                        <a:t>0.33497536945812806</a:t>
                      </a:r>
                      <a:endParaRPr lang="zh-CN"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457200" algn="ctr" defTabSz="914400" rtl="0" eaLnBrk="1" latinLnBrk="0" hangingPunct="1">
                        <a:lnSpc>
                          <a:spcPct val="107000"/>
                        </a:lnSpc>
                        <a:spcAft>
                          <a:spcPts val="0"/>
                        </a:spcAft>
                      </a:pPr>
                      <a:r>
                        <a:rPr lang="en-US" sz="1800" b="1" kern="1200" dirty="0">
                          <a:solidFill>
                            <a:schemeClr val="lt1"/>
                          </a:solidFill>
                          <a:effectLst/>
                          <a:latin typeface="+mn-lt"/>
                          <a:ea typeface="+mn-ea"/>
                          <a:cs typeface="+mn-cs"/>
                        </a:rPr>
                        <a:t>brute</a:t>
                      </a:r>
                      <a:endParaRPr lang="zh-CN" altLang="en-US" sz="1800" b="1" kern="1200" dirty="0">
                        <a:solidFill>
                          <a:schemeClr val="lt1"/>
                        </a:solidFill>
                        <a:effectLst/>
                        <a:latin typeface="+mn-lt"/>
                        <a:ea typeface="+mn-ea"/>
                        <a:cs typeface="+mn-cs"/>
                      </a:endParaRPr>
                    </a:p>
                  </a:txBody>
                  <a:tcPr marL="68580" marR="68580" marT="0" marB="0">
                    <a:solidFill>
                      <a:schemeClr val="bg1">
                        <a:lumMod val="65000"/>
                      </a:schemeClr>
                    </a:solidFill>
                  </a:tcPr>
                </a:tc>
                <a:tc>
                  <a:txBody>
                    <a:bodyPr/>
                    <a:lstStyle/>
                    <a:p>
                      <a:pPr marL="457200">
                        <a:lnSpc>
                          <a:spcPct val="107000"/>
                        </a:lnSpc>
                        <a:spcAft>
                          <a:spcPts val="0"/>
                        </a:spcAft>
                      </a:pPr>
                      <a:r>
                        <a:rPr lang="en-US" sz="1800">
                          <a:effectLst/>
                        </a:rPr>
                        <a:t>0.5517241379310345</a:t>
                      </a:r>
                      <a:endParaRPr lang="zh-CN"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3538035"/>
                  </a:ext>
                </a:extLst>
              </a:tr>
              <a:tr h="596480">
                <a:tc>
                  <a:txBody>
                    <a:bodyPr/>
                    <a:lstStyle/>
                    <a:p>
                      <a:pPr marL="457200">
                        <a:lnSpc>
                          <a:spcPct val="107000"/>
                        </a:lnSpc>
                        <a:spcAft>
                          <a:spcPts val="0"/>
                        </a:spcAft>
                      </a:pPr>
                      <a:r>
                        <a:rPr lang="en-US" sz="1800">
                          <a:effectLst/>
                        </a:rPr>
                        <a:t>kd_tree</a:t>
                      </a:r>
                      <a:endParaRPr lang="zh-CN"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457200">
                        <a:lnSpc>
                          <a:spcPct val="107000"/>
                        </a:lnSpc>
                        <a:spcAft>
                          <a:spcPts val="0"/>
                        </a:spcAft>
                      </a:pPr>
                      <a:r>
                        <a:rPr lang="en-US" sz="1800">
                          <a:effectLst/>
                        </a:rPr>
                        <a:t>0.4433497536945813</a:t>
                      </a:r>
                      <a:endParaRPr lang="zh-CN"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457200" algn="ctr" defTabSz="914400" rtl="0" eaLnBrk="1" latinLnBrk="0" hangingPunct="1">
                        <a:lnSpc>
                          <a:spcPct val="107000"/>
                        </a:lnSpc>
                        <a:spcAft>
                          <a:spcPts val="0"/>
                        </a:spcAft>
                      </a:pPr>
                      <a:r>
                        <a:rPr lang="en-US" sz="1800" b="1" kern="1200">
                          <a:solidFill>
                            <a:schemeClr val="lt1"/>
                          </a:solidFill>
                          <a:effectLst/>
                          <a:latin typeface="+mn-lt"/>
                          <a:ea typeface="+mn-ea"/>
                          <a:cs typeface="+mn-cs"/>
                        </a:rPr>
                        <a:t>kd_tree</a:t>
                      </a:r>
                      <a:endParaRPr lang="zh-CN" altLang="en-US" sz="1800" b="1" kern="1200">
                        <a:solidFill>
                          <a:schemeClr val="lt1"/>
                        </a:solidFill>
                        <a:effectLst/>
                        <a:latin typeface="+mn-lt"/>
                        <a:ea typeface="+mn-ea"/>
                        <a:cs typeface="+mn-cs"/>
                      </a:endParaRPr>
                    </a:p>
                  </a:txBody>
                  <a:tcPr marL="68580" marR="68580" marT="0" marB="0">
                    <a:solidFill>
                      <a:schemeClr val="bg1">
                        <a:lumMod val="65000"/>
                      </a:schemeClr>
                    </a:solidFill>
                  </a:tcPr>
                </a:tc>
                <a:tc>
                  <a:txBody>
                    <a:bodyPr/>
                    <a:lstStyle/>
                    <a:p>
                      <a:pPr marL="457200">
                        <a:lnSpc>
                          <a:spcPct val="107000"/>
                        </a:lnSpc>
                        <a:spcAft>
                          <a:spcPts val="0"/>
                        </a:spcAft>
                      </a:pPr>
                      <a:r>
                        <a:rPr lang="en-US" sz="1800">
                          <a:effectLst/>
                        </a:rPr>
                        <a:t>0.5566502463054187</a:t>
                      </a:r>
                      <a:endParaRPr lang="zh-CN"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14498603"/>
                  </a:ext>
                </a:extLst>
              </a:tr>
              <a:tr h="596480">
                <a:tc>
                  <a:txBody>
                    <a:bodyPr/>
                    <a:lstStyle/>
                    <a:p>
                      <a:pPr marL="457200">
                        <a:lnSpc>
                          <a:spcPct val="107000"/>
                        </a:lnSpc>
                        <a:spcAft>
                          <a:spcPts val="0"/>
                        </a:spcAft>
                      </a:pPr>
                      <a:r>
                        <a:rPr lang="en-US" sz="1800" dirty="0" err="1">
                          <a:effectLst/>
                        </a:rPr>
                        <a:t>ball_tree</a:t>
                      </a:r>
                      <a:endParaRPr lang="zh-CN" sz="18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457200">
                        <a:lnSpc>
                          <a:spcPct val="107000"/>
                        </a:lnSpc>
                        <a:spcAft>
                          <a:spcPts val="0"/>
                        </a:spcAft>
                      </a:pPr>
                      <a:r>
                        <a:rPr lang="en-US" sz="1800" dirty="0">
                          <a:effectLst/>
                        </a:rPr>
                        <a:t>0.46798029556650245</a:t>
                      </a:r>
                      <a:endParaRPr lang="zh-CN" sz="18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457200" algn="ctr" defTabSz="914400" rtl="0" eaLnBrk="1" latinLnBrk="0" hangingPunct="1">
                        <a:lnSpc>
                          <a:spcPct val="107000"/>
                        </a:lnSpc>
                        <a:spcAft>
                          <a:spcPts val="0"/>
                        </a:spcAft>
                      </a:pPr>
                      <a:r>
                        <a:rPr lang="en-US" sz="1800" b="1" kern="1200" dirty="0" err="1">
                          <a:solidFill>
                            <a:schemeClr val="lt1"/>
                          </a:solidFill>
                          <a:effectLst/>
                          <a:latin typeface="+mn-lt"/>
                          <a:ea typeface="+mn-ea"/>
                          <a:cs typeface="+mn-cs"/>
                        </a:rPr>
                        <a:t>ball_tree</a:t>
                      </a:r>
                      <a:endParaRPr lang="zh-CN" altLang="en-US" sz="1800" b="1" kern="1200" dirty="0">
                        <a:solidFill>
                          <a:schemeClr val="lt1"/>
                        </a:solidFill>
                        <a:effectLst/>
                        <a:latin typeface="+mn-lt"/>
                        <a:ea typeface="+mn-ea"/>
                        <a:cs typeface="+mn-cs"/>
                      </a:endParaRPr>
                    </a:p>
                  </a:txBody>
                  <a:tcPr marL="68580" marR="68580" marT="0" marB="0">
                    <a:solidFill>
                      <a:schemeClr val="bg1">
                        <a:lumMod val="65000"/>
                      </a:schemeClr>
                    </a:solidFill>
                  </a:tcPr>
                </a:tc>
                <a:tc>
                  <a:txBody>
                    <a:bodyPr/>
                    <a:lstStyle/>
                    <a:p>
                      <a:pPr marL="457200">
                        <a:lnSpc>
                          <a:spcPct val="107000"/>
                        </a:lnSpc>
                        <a:spcAft>
                          <a:spcPts val="0"/>
                        </a:spcAft>
                      </a:pPr>
                      <a:r>
                        <a:rPr lang="en-US" sz="1800" dirty="0">
                          <a:effectLst/>
                        </a:rPr>
                        <a:t>0.5467980295566502</a:t>
                      </a:r>
                      <a:endParaRPr lang="zh-CN" sz="18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3518675"/>
                  </a:ext>
                </a:extLst>
              </a:tr>
            </a:tbl>
          </a:graphicData>
        </a:graphic>
      </p:graphicFrame>
    </p:spTree>
    <p:extLst>
      <p:ext uri="{BB962C8B-B14F-4D97-AF65-F5344CB8AC3E}">
        <p14:creationId xmlns:p14="http://schemas.microsoft.com/office/powerpoint/2010/main" val="2778213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D2366-6F3D-4C53-AC0E-B70D24A1EE7D}"/>
              </a:ext>
            </a:extLst>
          </p:cNvPr>
          <p:cNvSpPr>
            <a:spLocks noGrp="1"/>
          </p:cNvSpPr>
          <p:nvPr>
            <p:ph type="title"/>
          </p:nvPr>
        </p:nvSpPr>
        <p:spPr>
          <a:xfrm>
            <a:off x="1362173" y="319333"/>
            <a:ext cx="9601200" cy="1471760"/>
          </a:xfrm>
        </p:spPr>
        <p:txBody>
          <a:bodyPr/>
          <a:lstStyle/>
          <a:p>
            <a:r>
              <a:rPr lang="en-US" altLang="zh-CN" dirty="0"/>
              <a:t>Tendency of colors</a:t>
            </a:r>
            <a:endParaRPr lang="zh-CN" altLang="en-US" dirty="0"/>
          </a:p>
        </p:txBody>
      </p:sp>
      <p:graphicFrame>
        <p:nvGraphicFramePr>
          <p:cNvPr id="11" name="Table 10">
            <a:extLst>
              <a:ext uri="{FF2B5EF4-FFF2-40B4-BE49-F238E27FC236}">
                <a16:creationId xmlns:a16="http://schemas.microsoft.com/office/drawing/2014/main" id="{22544083-A97F-4498-AF64-3D1224B92088}"/>
              </a:ext>
            </a:extLst>
          </p:cNvPr>
          <p:cNvGraphicFramePr>
            <a:graphicFrameLocks noGrp="1"/>
          </p:cNvGraphicFramePr>
          <p:nvPr>
            <p:extLst>
              <p:ext uri="{D42A27DB-BD31-4B8C-83A1-F6EECF244321}">
                <p14:modId xmlns:p14="http://schemas.microsoft.com/office/powerpoint/2010/main" val="3181450261"/>
              </p:ext>
            </p:extLst>
          </p:nvPr>
        </p:nvGraphicFramePr>
        <p:xfrm>
          <a:off x="2402575" y="1079369"/>
          <a:ext cx="7831902" cy="5552388"/>
        </p:xfrm>
        <a:graphic>
          <a:graphicData uri="http://schemas.openxmlformats.org/drawingml/2006/table">
            <a:tbl>
              <a:tblPr firstRow="1" bandRow="1">
                <a:tableStyleId>{5C22544A-7EE6-4342-B048-85BDC9FD1C3A}</a:tableStyleId>
              </a:tblPr>
              <a:tblGrid>
                <a:gridCol w="2610634">
                  <a:extLst>
                    <a:ext uri="{9D8B030D-6E8A-4147-A177-3AD203B41FA5}">
                      <a16:colId xmlns:a16="http://schemas.microsoft.com/office/drawing/2014/main" val="665060452"/>
                    </a:ext>
                  </a:extLst>
                </a:gridCol>
                <a:gridCol w="2610634">
                  <a:extLst>
                    <a:ext uri="{9D8B030D-6E8A-4147-A177-3AD203B41FA5}">
                      <a16:colId xmlns:a16="http://schemas.microsoft.com/office/drawing/2014/main" val="1970478498"/>
                    </a:ext>
                  </a:extLst>
                </a:gridCol>
                <a:gridCol w="2610634">
                  <a:extLst>
                    <a:ext uri="{9D8B030D-6E8A-4147-A177-3AD203B41FA5}">
                      <a16:colId xmlns:a16="http://schemas.microsoft.com/office/drawing/2014/main" val="589152022"/>
                    </a:ext>
                  </a:extLst>
                </a:gridCol>
              </a:tblGrid>
              <a:tr h="1388097">
                <a:tc>
                  <a:txBody>
                    <a:bodyPr/>
                    <a:lstStyle/>
                    <a:p>
                      <a:r>
                        <a:rPr lang="en-US" altLang="zh-CN" dirty="0"/>
                        <a:t>BGR</a:t>
                      </a:r>
                      <a:endParaRPr lang="zh-CN" altLang="en-US" dirty="0"/>
                    </a:p>
                  </a:txBody>
                  <a:tcPr/>
                </a:tc>
                <a:tc>
                  <a:txBody>
                    <a:bodyPr/>
                    <a:lstStyle/>
                    <a:p>
                      <a:r>
                        <a:rPr lang="en-US" altLang="zh-CN" dirty="0"/>
                        <a:t>TRAIN SET</a:t>
                      </a:r>
                      <a:endParaRPr lang="zh-CN" altLang="en-US" dirty="0"/>
                    </a:p>
                  </a:txBody>
                  <a:tcPr/>
                </a:tc>
                <a:tc>
                  <a:txBody>
                    <a:bodyPr/>
                    <a:lstStyle/>
                    <a:p>
                      <a:r>
                        <a:rPr lang="en-US" altLang="zh-CN" dirty="0"/>
                        <a:t>TEST SET</a:t>
                      </a:r>
                      <a:endParaRPr lang="zh-CN" altLang="en-US" dirty="0"/>
                    </a:p>
                  </a:txBody>
                  <a:tcPr/>
                </a:tc>
                <a:extLst>
                  <a:ext uri="{0D108BD9-81ED-4DB2-BD59-A6C34878D82A}">
                    <a16:rowId xmlns:a16="http://schemas.microsoft.com/office/drawing/2014/main" val="888997471"/>
                  </a:ext>
                </a:extLst>
              </a:tr>
              <a:tr h="1388097">
                <a:tc>
                  <a:txBody>
                    <a:bodyPr/>
                    <a:lstStyle/>
                    <a:p>
                      <a:r>
                        <a:rPr lang="en-US" altLang="zh-CN" dirty="0"/>
                        <a:t>B</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221733341"/>
                  </a:ext>
                </a:extLst>
              </a:tr>
              <a:tr h="1388097">
                <a:tc>
                  <a:txBody>
                    <a:bodyPr/>
                    <a:lstStyle/>
                    <a:p>
                      <a:r>
                        <a:rPr lang="en-US" altLang="zh-CN" dirty="0"/>
                        <a:t>G</a:t>
                      </a:r>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182682885"/>
                  </a:ext>
                </a:extLst>
              </a:tr>
              <a:tr h="1388097">
                <a:tc>
                  <a:txBody>
                    <a:bodyPr/>
                    <a:lstStyle/>
                    <a:p>
                      <a:r>
                        <a:rPr lang="en-US" altLang="zh-CN" dirty="0"/>
                        <a:t>R</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226700470"/>
                  </a:ext>
                </a:extLst>
              </a:tr>
            </a:tbl>
          </a:graphicData>
        </a:graphic>
      </p:graphicFrame>
      <p:pic>
        <p:nvPicPr>
          <p:cNvPr id="12" name="Picture 11">
            <a:extLst>
              <a:ext uri="{FF2B5EF4-FFF2-40B4-BE49-F238E27FC236}">
                <a16:creationId xmlns:a16="http://schemas.microsoft.com/office/drawing/2014/main" id="{49CF947D-7FD8-4B63-B724-536ADAD85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853" y="2465185"/>
            <a:ext cx="1993348" cy="1390378"/>
          </a:xfrm>
          <a:prstGeom prst="rect">
            <a:avLst/>
          </a:prstGeom>
        </p:spPr>
      </p:pic>
      <p:pic>
        <p:nvPicPr>
          <p:cNvPr id="5" name="Picture 4">
            <a:extLst>
              <a:ext uri="{FF2B5EF4-FFF2-40B4-BE49-F238E27FC236}">
                <a16:creationId xmlns:a16="http://schemas.microsoft.com/office/drawing/2014/main" id="{04C10D50-A543-4588-91C8-D89ECBDBE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1852" y="3855564"/>
            <a:ext cx="1993348" cy="1344268"/>
          </a:xfrm>
          <a:prstGeom prst="rect">
            <a:avLst/>
          </a:prstGeom>
        </p:spPr>
      </p:pic>
      <p:pic>
        <p:nvPicPr>
          <p:cNvPr id="6" name="Picture 5">
            <a:extLst>
              <a:ext uri="{FF2B5EF4-FFF2-40B4-BE49-F238E27FC236}">
                <a16:creationId xmlns:a16="http://schemas.microsoft.com/office/drawing/2014/main" id="{FEC1A35C-C478-43E8-930D-2DCABD8D8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852" y="5244332"/>
            <a:ext cx="1993348" cy="1319491"/>
          </a:xfrm>
          <a:prstGeom prst="rect">
            <a:avLst/>
          </a:prstGeom>
        </p:spPr>
      </p:pic>
      <p:pic>
        <p:nvPicPr>
          <p:cNvPr id="13" name="Picture 12">
            <a:extLst>
              <a:ext uri="{FF2B5EF4-FFF2-40B4-BE49-F238E27FC236}">
                <a16:creationId xmlns:a16="http://schemas.microsoft.com/office/drawing/2014/main" id="{FFD7B707-2AB4-4461-B78A-3E919CD82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1495" y="2465185"/>
            <a:ext cx="2002427" cy="1390378"/>
          </a:xfrm>
          <a:prstGeom prst="rect">
            <a:avLst/>
          </a:prstGeom>
        </p:spPr>
      </p:pic>
      <p:pic>
        <p:nvPicPr>
          <p:cNvPr id="14" name="Picture 13">
            <a:extLst>
              <a:ext uri="{FF2B5EF4-FFF2-40B4-BE49-F238E27FC236}">
                <a16:creationId xmlns:a16="http://schemas.microsoft.com/office/drawing/2014/main" id="{74817570-0494-4010-BD36-1B6C57D466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1494" y="3855563"/>
            <a:ext cx="2002426" cy="1398186"/>
          </a:xfrm>
          <a:prstGeom prst="rect">
            <a:avLst/>
          </a:prstGeom>
        </p:spPr>
      </p:pic>
      <p:pic>
        <p:nvPicPr>
          <p:cNvPr id="15" name="Picture 14">
            <a:extLst>
              <a:ext uri="{FF2B5EF4-FFF2-40B4-BE49-F238E27FC236}">
                <a16:creationId xmlns:a16="http://schemas.microsoft.com/office/drawing/2014/main" id="{8FC54895-CCC8-4A7E-A3F9-08C2EA9AA5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1494" y="5253749"/>
            <a:ext cx="1993348" cy="1346385"/>
          </a:xfrm>
          <a:prstGeom prst="rect">
            <a:avLst/>
          </a:prstGeom>
        </p:spPr>
      </p:pic>
    </p:spTree>
    <p:extLst>
      <p:ext uri="{BB962C8B-B14F-4D97-AF65-F5344CB8AC3E}">
        <p14:creationId xmlns:p14="http://schemas.microsoft.com/office/powerpoint/2010/main" val="3949634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A833-5A78-4204-9C72-A7088620CB23}"/>
              </a:ext>
            </a:extLst>
          </p:cNvPr>
          <p:cNvSpPr>
            <a:spLocks noGrp="1"/>
          </p:cNvSpPr>
          <p:nvPr>
            <p:ph type="title"/>
          </p:nvPr>
        </p:nvSpPr>
        <p:spPr/>
        <p:txBody>
          <a:bodyPr/>
          <a:lstStyle/>
          <a:p>
            <a:r>
              <a:rPr lang="en-US" altLang="zh-CN" dirty="0"/>
              <a:t>Compare the BGR of the highest ranking to the lowest ranking</a:t>
            </a:r>
            <a:endParaRPr lang="zh-CN" altLang="en-US" dirty="0"/>
          </a:p>
        </p:txBody>
      </p:sp>
      <p:sp>
        <p:nvSpPr>
          <p:cNvPr id="3" name="Content Placeholder 2">
            <a:extLst>
              <a:ext uri="{FF2B5EF4-FFF2-40B4-BE49-F238E27FC236}">
                <a16:creationId xmlns:a16="http://schemas.microsoft.com/office/drawing/2014/main" id="{F49179EE-7483-4FE7-8376-C3087EC0DCA7}"/>
              </a:ext>
            </a:extLst>
          </p:cNvPr>
          <p:cNvSpPr>
            <a:spLocks noGrp="1"/>
          </p:cNvSpPr>
          <p:nvPr>
            <p:ph idx="1"/>
          </p:nvPr>
        </p:nvSpPr>
        <p:spPr/>
        <p:txBody>
          <a:bodyPr/>
          <a:lstStyle/>
          <a:p>
            <a:endParaRPr lang="zh-CN" altLang="en-US" dirty="0"/>
          </a:p>
        </p:txBody>
      </p:sp>
      <p:pic>
        <p:nvPicPr>
          <p:cNvPr id="4" name="Picture 3">
            <a:extLst>
              <a:ext uri="{FF2B5EF4-FFF2-40B4-BE49-F238E27FC236}">
                <a16:creationId xmlns:a16="http://schemas.microsoft.com/office/drawing/2014/main" id="{0A5FD19C-7EB1-4682-AF1E-828E9EABE1E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87836" y="3009626"/>
            <a:ext cx="3993183" cy="1556320"/>
          </a:xfrm>
          <a:prstGeom prst="rect">
            <a:avLst/>
          </a:prstGeom>
        </p:spPr>
      </p:pic>
      <p:pic>
        <p:nvPicPr>
          <p:cNvPr id="5" name="Picture 4">
            <a:extLst>
              <a:ext uri="{FF2B5EF4-FFF2-40B4-BE49-F238E27FC236}">
                <a16:creationId xmlns:a16="http://schemas.microsoft.com/office/drawing/2014/main" id="{677FBD12-D7DB-4B31-B6CF-FD0DCD34EFB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60706" y="3001035"/>
            <a:ext cx="3969128" cy="1573503"/>
          </a:xfrm>
          <a:prstGeom prst="rect">
            <a:avLst/>
          </a:prstGeom>
        </p:spPr>
      </p:pic>
    </p:spTree>
    <p:extLst>
      <p:ext uri="{BB962C8B-B14F-4D97-AF65-F5344CB8AC3E}">
        <p14:creationId xmlns:p14="http://schemas.microsoft.com/office/powerpoint/2010/main" val="869314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D4B6-6FD5-475F-BBB3-F3F24FDF972D}"/>
              </a:ext>
            </a:extLst>
          </p:cNvPr>
          <p:cNvSpPr>
            <a:spLocks noGrp="1"/>
          </p:cNvSpPr>
          <p:nvPr>
            <p:ph type="title"/>
          </p:nvPr>
        </p:nvSpPr>
        <p:spPr>
          <a:xfrm>
            <a:off x="1371600" y="685800"/>
            <a:ext cx="9601200" cy="1551562"/>
          </a:xfrm>
        </p:spPr>
        <p:txBody>
          <a:bodyPr/>
          <a:lstStyle/>
          <a:p>
            <a:r>
              <a:rPr lang="en-US" dirty="0"/>
              <a:t>Data Visualization </a:t>
            </a:r>
            <a:br>
              <a:rPr lang="en-US" dirty="0"/>
            </a:br>
            <a:r>
              <a:rPr lang="en-US" dirty="0"/>
              <a:t>	– based on bizcharts-react.js</a:t>
            </a:r>
          </a:p>
        </p:txBody>
      </p:sp>
      <p:pic>
        <p:nvPicPr>
          <p:cNvPr id="6" name="Content Placeholder 5">
            <a:extLst>
              <a:ext uri="{FF2B5EF4-FFF2-40B4-BE49-F238E27FC236}">
                <a16:creationId xmlns:a16="http://schemas.microsoft.com/office/drawing/2014/main" id="{0C43AE4D-CE43-4C5C-A1EE-19725A5A9D24}"/>
              </a:ext>
            </a:extLst>
          </p:cNvPr>
          <p:cNvPicPr>
            <a:picLocks noGrp="1"/>
          </p:cNvPicPr>
          <p:nvPr>
            <p:ph idx="1"/>
          </p:nvPr>
        </p:nvPicPr>
        <p:blipFill>
          <a:blip r:embed="rId2"/>
          <a:stretch>
            <a:fillRect/>
          </a:stretch>
        </p:blipFill>
        <p:spPr>
          <a:xfrm>
            <a:off x="710119" y="2929601"/>
            <a:ext cx="11481881" cy="3179369"/>
          </a:xfrm>
          <a:prstGeom prst="rect">
            <a:avLst/>
          </a:prstGeom>
        </p:spPr>
      </p:pic>
      <p:sp>
        <p:nvSpPr>
          <p:cNvPr id="7" name="Rectangle 6">
            <a:extLst>
              <a:ext uri="{FF2B5EF4-FFF2-40B4-BE49-F238E27FC236}">
                <a16:creationId xmlns:a16="http://schemas.microsoft.com/office/drawing/2014/main" id="{07D9FCD9-1EB4-4E4C-A088-E5DBC8C2701C}"/>
              </a:ext>
            </a:extLst>
          </p:cNvPr>
          <p:cNvSpPr/>
          <p:nvPr/>
        </p:nvSpPr>
        <p:spPr>
          <a:xfrm>
            <a:off x="4938481" y="2406381"/>
            <a:ext cx="3378668" cy="523220"/>
          </a:xfrm>
          <a:prstGeom prst="rect">
            <a:avLst/>
          </a:prstGeom>
        </p:spPr>
        <p:txBody>
          <a:bodyPr wrap="square">
            <a:spAutoFit/>
          </a:bodyPr>
          <a:lstStyle/>
          <a:p>
            <a:r>
              <a:rPr lang="en-US" altLang="zh-CN" sz="2800" dirty="0"/>
              <a:t>Release by day</a:t>
            </a:r>
            <a:endParaRPr lang="zh-CN" altLang="en-US" sz="2800" dirty="0"/>
          </a:p>
        </p:txBody>
      </p:sp>
      <p:sp>
        <p:nvSpPr>
          <p:cNvPr id="8" name="Rectangle 7">
            <a:extLst>
              <a:ext uri="{FF2B5EF4-FFF2-40B4-BE49-F238E27FC236}">
                <a16:creationId xmlns:a16="http://schemas.microsoft.com/office/drawing/2014/main" id="{57314ACA-EF5E-4338-87C5-CB6F8122512F}"/>
              </a:ext>
            </a:extLst>
          </p:cNvPr>
          <p:cNvSpPr/>
          <p:nvPr/>
        </p:nvSpPr>
        <p:spPr>
          <a:xfrm>
            <a:off x="1757464" y="6129294"/>
            <a:ext cx="8829472" cy="671915"/>
          </a:xfrm>
          <a:prstGeom prst="rect">
            <a:avLst/>
          </a:prstGeom>
        </p:spPr>
        <p:txBody>
          <a:bodyPr wrap="square">
            <a:spAutoFit/>
          </a:bodyPr>
          <a:lstStyle/>
          <a:p>
            <a:pPr indent="457200">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As showed in this graph, most of the films in 2017 launched on Thursday. The darker the color the more released films on that day. </a:t>
            </a:r>
            <a:endParaRPr lang="zh-CN" altLang="zh-CN" dirty="0">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45825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E8B-FC97-4286-A4D5-02B12174EB5A}"/>
              </a:ext>
            </a:extLst>
          </p:cNvPr>
          <p:cNvSpPr>
            <a:spLocks noGrp="1"/>
          </p:cNvSpPr>
          <p:nvPr>
            <p:ph type="title"/>
          </p:nvPr>
        </p:nvSpPr>
        <p:spPr/>
        <p:txBody>
          <a:bodyPr/>
          <a:lstStyle/>
          <a:p>
            <a:r>
              <a:rPr lang="en-US" altLang="zh-CN" dirty="0"/>
              <a:t>Data Visualization </a:t>
            </a:r>
            <a:br>
              <a:rPr lang="en-US" altLang="zh-CN" dirty="0"/>
            </a:br>
            <a:r>
              <a:rPr lang="en-US" altLang="zh-CN" dirty="0"/>
              <a:t>	– based on bizcharts-react.js</a:t>
            </a:r>
            <a:endParaRPr lang="zh-CN" altLang="en-US" dirty="0"/>
          </a:p>
        </p:txBody>
      </p:sp>
      <p:pic>
        <p:nvPicPr>
          <p:cNvPr id="6" name="Content Placeholder 5">
            <a:extLst>
              <a:ext uri="{FF2B5EF4-FFF2-40B4-BE49-F238E27FC236}">
                <a16:creationId xmlns:a16="http://schemas.microsoft.com/office/drawing/2014/main" id="{76915B64-DFB5-436A-89B2-325FD6116E61}"/>
              </a:ext>
            </a:extLst>
          </p:cNvPr>
          <p:cNvPicPr>
            <a:picLocks noGrp="1"/>
          </p:cNvPicPr>
          <p:nvPr>
            <p:ph idx="1"/>
          </p:nvPr>
        </p:nvPicPr>
        <p:blipFill>
          <a:blip r:embed="rId2"/>
          <a:stretch>
            <a:fillRect/>
          </a:stretch>
        </p:blipFill>
        <p:spPr>
          <a:xfrm>
            <a:off x="2283873" y="2441643"/>
            <a:ext cx="4177420" cy="3581400"/>
          </a:xfrm>
          <a:prstGeom prst="rect">
            <a:avLst/>
          </a:prstGeom>
        </p:spPr>
      </p:pic>
      <p:sp>
        <p:nvSpPr>
          <p:cNvPr id="7" name="Rectangle 6">
            <a:extLst>
              <a:ext uri="{FF2B5EF4-FFF2-40B4-BE49-F238E27FC236}">
                <a16:creationId xmlns:a16="http://schemas.microsoft.com/office/drawing/2014/main" id="{69BA245B-C2D7-41EE-B554-8085DA6BDF0B}"/>
              </a:ext>
            </a:extLst>
          </p:cNvPr>
          <p:cNvSpPr/>
          <p:nvPr/>
        </p:nvSpPr>
        <p:spPr>
          <a:xfrm>
            <a:off x="7433051" y="3757617"/>
            <a:ext cx="2956090" cy="1857368"/>
          </a:xfrm>
          <a:prstGeom prst="rect">
            <a:avLst/>
          </a:prstGeom>
        </p:spPr>
        <p:txBody>
          <a:bodyPr wrap="square">
            <a:spAutoFit/>
          </a:bodyPr>
          <a:lstStyle/>
          <a:p>
            <a:pPr indent="457200">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As showed in the graph, each month had some dark houses. Most of the films had the box-office around </a:t>
            </a:r>
            <a:r>
              <a:rPr lang="zh-CN" altLang="zh-CN" dirty="0">
                <a:latin typeface="Calibri" panose="020F0502020204030204" pitchFamily="34" charset="0"/>
                <a:ea typeface="等线" panose="02010600030101010101" pitchFamily="2" charset="-122"/>
                <a:cs typeface="Times New Roman" panose="02020603050405020304" pitchFamily="18" charset="0"/>
              </a:rPr>
              <a:t>￥</a:t>
            </a:r>
            <a:r>
              <a:rPr lang="en-US" altLang="zh-CN" dirty="0">
                <a:latin typeface="Calibri" panose="020F0502020204030204" pitchFamily="34" charset="0"/>
                <a:ea typeface="等线" panose="02010600030101010101" pitchFamily="2" charset="-122"/>
                <a:cs typeface="Times New Roman" panose="02020603050405020304" pitchFamily="18" charset="0"/>
              </a:rPr>
              <a:t>500,000,000(around $71,430,000).</a:t>
            </a:r>
            <a:endParaRPr lang="zh-CN" altLang="zh-CN" dirty="0">
              <a:latin typeface="Calibri" panose="020F0502020204030204" pitchFamily="34" charset="0"/>
              <a:ea typeface="等线" panose="02010600030101010101" pitchFamily="2" charset="-122"/>
              <a:cs typeface="Times New Roman" panose="02020603050405020304" pitchFamily="18" charset="0"/>
            </a:endParaRPr>
          </a:p>
        </p:txBody>
      </p:sp>
      <p:sp>
        <p:nvSpPr>
          <p:cNvPr id="8" name="Rectangle 7">
            <a:extLst>
              <a:ext uri="{FF2B5EF4-FFF2-40B4-BE49-F238E27FC236}">
                <a16:creationId xmlns:a16="http://schemas.microsoft.com/office/drawing/2014/main" id="{29959013-2C02-45D0-A02A-18014E46E051}"/>
              </a:ext>
            </a:extLst>
          </p:cNvPr>
          <p:cNvSpPr/>
          <p:nvPr/>
        </p:nvSpPr>
        <p:spPr>
          <a:xfrm>
            <a:off x="6868708" y="2959000"/>
            <a:ext cx="2779735" cy="470000"/>
          </a:xfrm>
          <a:prstGeom prst="rect">
            <a:avLst/>
          </a:prstGeom>
        </p:spPr>
        <p:txBody>
          <a:bodyPr wrap="none">
            <a:spAutoFit/>
          </a:bodyPr>
          <a:lstStyle/>
          <a:p>
            <a:pPr indent="457200">
              <a:lnSpc>
                <a:spcPct val="107000"/>
              </a:lnSpc>
              <a:spcAft>
                <a:spcPts val="800"/>
              </a:spcAft>
            </a:pPr>
            <a:r>
              <a:rPr lang="en-US" altLang="zh-CN" sz="2400" dirty="0">
                <a:latin typeface="Calibri" panose="020F0502020204030204" pitchFamily="34" charset="0"/>
                <a:ea typeface="等线" panose="02010600030101010101" pitchFamily="2" charset="-122"/>
                <a:cs typeface="Times New Roman" panose="02020603050405020304" pitchFamily="18" charset="0"/>
              </a:rPr>
              <a:t>Box-office by day</a:t>
            </a:r>
          </a:p>
        </p:txBody>
      </p:sp>
    </p:spTree>
    <p:extLst>
      <p:ext uri="{BB962C8B-B14F-4D97-AF65-F5344CB8AC3E}">
        <p14:creationId xmlns:p14="http://schemas.microsoft.com/office/powerpoint/2010/main" val="2107254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2A902BB7-295F-439F-AD09-3591AD1665FC}"/>
              </a:ext>
            </a:extLst>
          </p:cNvPr>
          <p:cNvPicPr>
            <a:picLocks noGrp="1" noChangeAspect="1"/>
          </p:cNvPicPr>
          <p:nvPr>
            <p:ph idx="1"/>
          </p:nvPr>
        </p:nvPicPr>
        <p:blipFill>
          <a:blip r:embed="rId2"/>
          <a:stretch>
            <a:fillRect/>
          </a:stretch>
        </p:blipFill>
        <p:spPr>
          <a:xfrm>
            <a:off x="2551179" y="1976574"/>
            <a:ext cx="7400925" cy="3200400"/>
          </a:xfrm>
          <a:prstGeom prst="rect">
            <a:avLst/>
          </a:prstGeom>
        </p:spPr>
      </p:pic>
      <p:sp>
        <p:nvSpPr>
          <p:cNvPr id="6" name="Title 1">
            <a:extLst>
              <a:ext uri="{FF2B5EF4-FFF2-40B4-BE49-F238E27FC236}">
                <a16:creationId xmlns:a16="http://schemas.microsoft.com/office/drawing/2014/main" id="{40FE5A2C-E66F-498B-9497-DA9386DCCAB4}"/>
              </a:ext>
            </a:extLst>
          </p:cNvPr>
          <p:cNvSpPr>
            <a:spLocks noGrp="1"/>
          </p:cNvSpPr>
          <p:nvPr>
            <p:ph type="title"/>
          </p:nvPr>
        </p:nvSpPr>
        <p:spPr>
          <a:xfrm>
            <a:off x="1295400" y="275952"/>
            <a:ext cx="9601200" cy="1485900"/>
          </a:xfrm>
        </p:spPr>
        <p:txBody>
          <a:bodyPr/>
          <a:lstStyle/>
          <a:p>
            <a:r>
              <a:rPr lang="en-US" altLang="zh-CN" dirty="0"/>
              <a:t>Data Visualization </a:t>
            </a:r>
            <a:br>
              <a:rPr lang="en-US" altLang="zh-CN" dirty="0"/>
            </a:br>
            <a:r>
              <a:rPr lang="en-US" altLang="zh-CN" dirty="0"/>
              <a:t>	– based on bizcharts-react.js</a:t>
            </a:r>
            <a:endParaRPr lang="zh-CN" altLang="en-US" dirty="0"/>
          </a:p>
        </p:txBody>
      </p:sp>
      <p:sp>
        <p:nvSpPr>
          <p:cNvPr id="12" name="Rectangle 11">
            <a:extLst>
              <a:ext uri="{FF2B5EF4-FFF2-40B4-BE49-F238E27FC236}">
                <a16:creationId xmlns:a16="http://schemas.microsoft.com/office/drawing/2014/main" id="{ACC63624-E3EC-4888-9703-AD3E9615CB9D}"/>
              </a:ext>
            </a:extLst>
          </p:cNvPr>
          <p:cNvSpPr/>
          <p:nvPr/>
        </p:nvSpPr>
        <p:spPr>
          <a:xfrm>
            <a:off x="3994550" y="1574076"/>
            <a:ext cx="4514184" cy="375552"/>
          </a:xfrm>
          <a:prstGeom prst="rect">
            <a:avLst/>
          </a:prstGeom>
        </p:spPr>
        <p:txBody>
          <a:bodyPr wrap="none">
            <a:spAutoFit/>
          </a:bodyPr>
          <a:lstStyle/>
          <a:p>
            <a:pPr>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Ranking by month(rankings modified in levels)</a:t>
            </a:r>
            <a:endParaRPr lang="zh-CN" altLang="zh-CN" dirty="0">
              <a:latin typeface="Calibri" panose="020F0502020204030204" pitchFamily="34" charset="0"/>
              <a:ea typeface="等线" panose="02010600030101010101" pitchFamily="2" charset="-122"/>
              <a:cs typeface="Times New Roman" panose="02020603050405020304" pitchFamily="18" charset="0"/>
            </a:endParaRPr>
          </a:p>
        </p:txBody>
      </p:sp>
      <p:sp>
        <p:nvSpPr>
          <p:cNvPr id="13" name="Rectangle 12">
            <a:extLst>
              <a:ext uri="{FF2B5EF4-FFF2-40B4-BE49-F238E27FC236}">
                <a16:creationId xmlns:a16="http://schemas.microsoft.com/office/drawing/2014/main" id="{D38757F5-F61C-486E-A848-C5966D7A535F}"/>
              </a:ext>
            </a:extLst>
          </p:cNvPr>
          <p:cNvSpPr/>
          <p:nvPr/>
        </p:nvSpPr>
        <p:spPr>
          <a:xfrm>
            <a:off x="826852" y="5203920"/>
            <a:ext cx="11365148" cy="1561005"/>
          </a:xfrm>
          <a:prstGeom prst="rect">
            <a:avLst/>
          </a:prstGeom>
        </p:spPr>
        <p:txBody>
          <a:bodyPr wrap="square">
            <a:spAutoFit/>
          </a:bodyPr>
          <a:lstStyle/>
          <a:p>
            <a:pPr>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	The visualization of this graph matched the histogram in former slide. Most of the film got their rankings in 8~9. The funny thing is all the films in Feb had a ranking exceeded score 7. Spring Festival was in that month, it is called Lunar New Year Movie Season, similar to the Christmas Movie Season in the US, maybe the entertainment companies had to think twice before release that time. Big companies with best movie would try their best to earn more money. Small companies might not even have a chance to scheduled their film in the cinema.</a:t>
            </a:r>
            <a:endParaRPr lang="zh-CN" altLang="zh-CN" dirty="0">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6990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903DB7-282D-41DF-A207-F688051A80D3}"/>
              </a:ext>
            </a:extLst>
          </p:cNvPr>
          <p:cNvSpPr txBox="1">
            <a:spLocks/>
          </p:cNvSpPr>
          <p:nvPr/>
        </p:nvSpPr>
        <p:spPr>
          <a:xfrm>
            <a:off x="1371599" y="24765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zh-CN" dirty="0"/>
              <a:t>Data Visualization </a:t>
            </a:r>
            <a:br>
              <a:rPr lang="en-US" altLang="zh-CN" dirty="0"/>
            </a:br>
            <a:r>
              <a:rPr lang="en-US" altLang="zh-CN" dirty="0"/>
              <a:t>	– based on bizcharts-react.js</a:t>
            </a:r>
            <a:endParaRPr lang="zh-CN" altLang="en-US" dirty="0"/>
          </a:p>
        </p:txBody>
      </p:sp>
      <p:sp>
        <p:nvSpPr>
          <p:cNvPr id="3" name="Rectangle 2">
            <a:extLst>
              <a:ext uri="{FF2B5EF4-FFF2-40B4-BE49-F238E27FC236}">
                <a16:creationId xmlns:a16="http://schemas.microsoft.com/office/drawing/2014/main" id="{05F0A084-1491-4D17-9203-1FBEA737E7FF}"/>
              </a:ext>
            </a:extLst>
          </p:cNvPr>
          <p:cNvSpPr/>
          <p:nvPr/>
        </p:nvSpPr>
        <p:spPr>
          <a:xfrm>
            <a:off x="4412972" y="2281774"/>
            <a:ext cx="3878819" cy="461665"/>
          </a:xfrm>
          <a:prstGeom prst="rect">
            <a:avLst/>
          </a:prstGeom>
        </p:spPr>
        <p:txBody>
          <a:bodyPr wrap="none">
            <a:spAutoFit/>
          </a:bodyPr>
          <a:lstStyle/>
          <a:p>
            <a:r>
              <a:rPr lang="en-US" altLang="zh-CN" sz="2400" dirty="0"/>
              <a:t>Word cloud of all the genres.</a:t>
            </a:r>
            <a:endParaRPr lang="zh-CN" altLang="en-US" sz="2400" dirty="0"/>
          </a:p>
        </p:txBody>
      </p:sp>
      <p:pic>
        <p:nvPicPr>
          <p:cNvPr id="8" name="Content Placeholder 7">
            <a:extLst>
              <a:ext uri="{FF2B5EF4-FFF2-40B4-BE49-F238E27FC236}">
                <a16:creationId xmlns:a16="http://schemas.microsoft.com/office/drawing/2014/main" id="{F656C6B7-D80D-48E8-B4D6-DF1CD880A7ED}"/>
              </a:ext>
            </a:extLst>
          </p:cNvPr>
          <p:cNvPicPr>
            <a:picLocks noGrp="1"/>
          </p:cNvPicPr>
          <p:nvPr>
            <p:ph idx="1"/>
          </p:nvPr>
        </p:nvPicPr>
        <p:blipFill>
          <a:blip r:embed="rId2"/>
          <a:stretch>
            <a:fillRect/>
          </a:stretch>
        </p:blipFill>
        <p:spPr>
          <a:xfrm>
            <a:off x="1371599" y="2743439"/>
            <a:ext cx="9601200" cy="2011680"/>
          </a:xfrm>
          <a:prstGeom prst="rect">
            <a:avLst/>
          </a:prstGeom>
        </p:spPr>
      </p:pic>
      <p:sp>
        <p:nvSpPr>
          <p:cNvPr id="9" name="Rectangle 8">
            <a:extLst>
              <a:ext uri="{FF2B5EF4-FFF2-40B4-BE49-F238E27FC236}">
                <a16:creationId xmlns:a16="http://schemas.microsoft.com/office/drawing/2014/main" id="{2E168A61-0829-431C-9E6D-E21069BED002}"/>
              </a:ext>
            </a:extLst>
          </p:cNvPr>
          <p:cNvSpPr/>
          <p:nvPr/>
        </p:nvSpPr>
        <p:spPr>
          <a:xfrm>
            <a:off x="1371599" y="4933209"/>
            <a:ext cx="9601199" cy="1367234"/>
          </a:xfrm>
          <a:prstGeom prst="rect">
            <a:avLst/>
          </a:prstGeom>
        </p:spPr>
        <p:txBody>
          <a:bodyPr wrap="square">
            <a:spAutoFit/>
          </a:bodyPr>
          <a:lstStyle/>
          <a:p>
            <a:pPr>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	The most released during 2017 was comedy movie. Everyone wants to be happy. So comedy movies always have a big share of the market. Action movie and affectional movie are also always the red hot topics. </a:t>
            </a:r>
            <a:endParaRPr lang="zh-CN" altLang="zh-CN" dirty="0">
              <a:latin typeface="Calibri" panose="020F0502020204030204" pitchFamily="34" charset="0"/>
              <a:ea typeface="等线" panose="02010600030101010101" pitchFamily="2" charset="-122"/>
              <a:cs typeface="Times New Roman" panose="02020603050405020304" pitchFamily="18" charset="0"/>
            </a:endParaRPr>
          </a:p>
          <a:p>
            <a:pPr>
              <a:lnSpc>
                <a:spcPct val="107000"/>
              </a:lnSpc>
              <a:spcAft>
                <a:spcPts val="800"/>
              </a:spcAft>
            </a:pPr>
            <a:r>
              <a:rPr lang="en-US" altLang="zh-CN" dirty="0">
                <a:latin typeface="Calibri" panose="020F0502020204030204" pitchFamily="34" charset="0"/>
                <a:ea typeface="等线" panose="02010600030101010101" pitchFamily="2" charset="-122"/>
                <a:cs typeface="Times New Roman" panose="02020603050405020304" pitchFamily="18" charset="0"/>
              </a:rPr>
              <a:t> </a:t>
            </a:r>
            <a:endParaRPr lang="zh-CN" altLang="zh-CN" dirty="0">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4787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06F3027-A233-4825-94F2-6457D0441A67}"/>
              </a:ext>
            </a:extLst>
          </p:cNvPr>
          <p:cNvSpPr txBox="1">
            <a:spLocks noGrp="1"/>
          </p:cNvSpPr>
          <p:nvPr>
            <p:ph type="title"/>
          </p:nvPr>
        </p:nvSpPr>
        <p:spPr>
          <a:xfrm>
            <a:off x="1390650" y="685800"/>
            <a:ext cx="6176775" cy="1485900"/>
          </a:xfrm>
          <a:prstGeom prst="rect">
            <a:avLst/>
          </a:prstGeom>
        </p:spPr>
        <p:txBody>
          <a:bodyPr vert="horz" lIns="91440" tIns="45720" rIns="91440" bIns="45720" rtlCol="0">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zh-CN" sz="3400"/>
              <a:t>Data Visualization </a:t>
            </a:r>
            <a:br>
              <a:rPr lang="en-US" altLang="zh-CN" sz="3400"/>
            </a:br>
            <a:r>
              <a:rPr lang="en-US" altLang="zh-CN" sz="3400"/>
              <a:t>	– based on bizcharts-react.js</a:t>
            </a:r>
            <a:endParaRPr lang="zh-CN" altLang="en-US" sz="3400"/>
          </a:p>
        </p:txBody>
      </p:sp>
      <p:pic>
        <p:nvPicPr>
          <p:cNvPr id="12" name="Content Placeholder 6">
            <a:extLst>
              <a:ext uri="{FF2B5EF4-FFF2-40B4-BE49-F238E27FC236}">
                <a16:creationId xmlns:a16="http://schemas.microsoft.com/office/drawing/2014/main" id="{9592DADB-10FC-441A-AE09-DD6BEB1EFCEE}"/>
              </a:ext>
            </a:extLst>
          </p:cNvPr>
          <p:cNvPicPr>
            <a:picLocks noChangeAspect="1"/>
          </p:cNvPicPr>
          <p:nvPr/>
        </p:nvPicPr>
        <p:blipFill rotWithShape="1">
          <a:blip r:embed="rId2"/>
          <a:srcRect l="1221" r="17998" b="-3"/>
          <a:stretch/>
        </p:blipFill>
        <p:spPr>
          <a:xfrm>
            <a:off x="7835678" y="232471"/>
            <a:ext cx="4219699" cy="2167873"/>
          </a:xfrm>
          <a:prstGeom prst="rect">
            <a:avLst/>
          </a:prstGeom>
        </p:spPr>
      </p:pic>
      <p:sp>
        <p:nvSpPr>
          <p:cNvPr id="14" name="Content Placeholder 13">
            <a:extLst>
              <a:ext uri="{FF2B5EF4-FFF2-40B4-BE49-F238E27FC236}">
                <a16:creationId xmlns:a16="http://schemas.microsoft.com/office/drawing/2014/main" id="{4F4EFC09-E8FF-47EC-B310-565E709B6766}"/>
              </a:ext>
            </a:extLst>
          </p:cNvPr>
          <p:cNvSpPr>
            <a:spLocks noGrp="1"/>
          </p:cNvSpPr>
          <p:nvPr>
            <p:ph idx="1"/>
          </p:nvPr>
        </p:nvSpPr>
        <p:spPr>
          <a:xfrm>
            <a:off x="2557969" y="2519463"/>
            <a:ext cx="2960857" cy="3581400"/>
          </a:xfrm>
        </p:spPr>
        <p:txBody>
          <a:bodyPr>
            <a:normAutofit/>
          </a:bodyPr>
          <a:lstStyle/>
          <a:p>
            <a:r>
              <a:rPr lang="en-US" altLang="zh-CN" dirty="0"/>
              <a:t>Based on the graphs, there should be relationships between grade(ranking) and box-office. The higher ranking the films has, leads to a better box-office.</a:t>
            </a:r>
            <a:endParaRPr lang="zh-CN" altLang="zh-CN" dirty="0"/>
          </a:p>
          <a:p>
            <a:endParaRPr lang="en-US" dirty="0"/>
          </a:p>
        </p:txBody>
      </p:sp>
      <p:pic>
        <p:nvPicPr>
          <p:cNvPr id="9" name="Picture 8">
            <a:extLst>
              <a:ext uri="{FF2B5EF4-FFF2-40B4-BE49-F238E27FC236}">
                <a16:creationId xmlns:a16="http://schemas.microsoft.com/office/drawing/2014/main" id="{6456EC7C-7685-4F4E-9EC5-9F90EAD55B41}"/>
              </a:ext>
            </a:extLst>
          </p:cNvPr>
          <p:cNvPicPr>
            <a:picLocks noChangeAspect="1"/>
          </p:cNvPicPr>
          <p:nvPr/>
        </p:nvPicPr>
        <p:blipFill rotWithShape="1">
          <a:blip r:embed="rId3"/>
          <a:srcRect l="1258" r="17141" b="3"/>
          <a:stretch/>
        </p:blipFill>
        <p:spPr>
          <a:xfrm>
            <a:off x="7840495" y="2401556"/>
            <a:ext cx="4214882" cy="2169335"/>
          </a:xfrm>
          <a:prstGeom prst="rect">
            <a:avLst/>
          </a:prstGeom>
        </p:spPr>
      </p:pic>
      <p:pic>
        <p:nvPicPr>
          <p:cNvPr id="8" name="Picture 7">
            <a:extLst>
              <a:ext uri="{FF2B5EF4-FFF2-40B4-BE49-F238E27FC236}">
                <a16:creationId xmlns:a16="http://schemas.microsoft.com/office/drawing/2014/main" id="{70076060-206E-48A9-A30F-721968D75FBE}"/>
              </a:ext>
            </a:extLst>
          </p:cNvPr>
          <p:cNvPicPr>
            <a:picLocks noChangeAspect="1"/>
          </p:cNvPicPr>
          <p:nvPr/>
        </p:nvPicPr>
        <p:blipFill rotWithShape="1">
          <a:blip r:embed="rId4"/>
          <a:srcRect r="17425"/>
          <a:stretch/>
        </p:blipFill>
        <p:spPr>
          <a:xfrm>
            <a:off x="7840495" y="4573315"/>
            <a:ext cx="4214882" cy="2169335"/>
          </a:xfrm>
          <a:prstGeom prst="rect">
            <a:avLst/>
          </a:prstGeom>
        </p:spPr>
      </p:pic>
    </p:spTree>
    <p:extLst>
      <p:ext uri="{BB962C8B-B14F-4D97-AF65-F5344CB8AC3E}">
        <p14:creationId xmlns:p14="http://schemas.microsoft.com/office/powerpoint/2010/main" val="2434033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96D9D-C947-41B3-95DA-E0C4F1EEA7A8}"/>
              </a:ext>
            </a:extLst>
          </p:cNvPr>
          <p:cNvSpPr>
            <a:spLocks noGrp="1"/>
          </p:cNvSpPr>
          <p:nvPr>
            <p:ph type="title"/>
          </p:nvPr>
        </p:nvSpPr>
        <p:spPr/>
        <p:txBody>
          <a:bodyPr/>
          <a:lstStyle/>
          <a:p>
            <a:r>
              <a:rPr lang="en-US" altLang="zh-CN" dirty="0"/>
              <a:t>Problems &amp; limitations</a:t>
            </a:r>
            <a:endParaRPr lang="zh-CN" altLang="en-US" dirty="0"/>
          </a:p>
        </p:txBody>
      </p:sp>
      <p:sp>
        <p:nvSpPr>
          <p:cNvPr id="3" name="Content Placeholder 2">
            <a:extLst>
              <a:ext uri="{FF2B5EF4-FFF2-40B4-BE49-F238E27FC236}">
                <a16:creationId xmlns:a16="http://schemas.microsoft.com/office/drawing/2014/main" id="{225055B1-7C1C-4276-BD1C-D964166F65E4}"/>
              </a:ext>
            </a:extLst>
          </p:cNvPr>
          <p:cNvSpPr>
            <a:spLocks noGrp="1"/>
          </p:cNvSpPr>
          <p:nvPr>
            <p:ph idx="1"/>
          </p:nvPr>
        </p:nvSpPr>
        <p:spPr/>
        <p:txBody>
          <a:bodyPr>
            <a:normAutofit fontScale="92500" lnSpcReduction="10000"/>
          </a:bodyPr>
          <a:lstStyle/>
          <a:p>
            <a:r>
              <a:rPr lang="en-US" altLang="zh-CN" dirty="0"/>
              <a:t>First of all, there were no ready-to-use datasets. And I had to face the threat to be blocked when crawling the data.</a:t>
            </a:r>
            <a:endParaRPr lang="zh-CN" altLang="zh-CN" dirty="0"/>
          </a:p>
          <a:p>
            <a:r>
              <a:rPr lang="en-US" altLang="zh-CN" dirty="0"/>
              <a:t>At the very beginning, the topic was to explore the relationship between color-tone and its box-office. But, after crawled the data, the problem arose. The box-office had a great discrepancy between the maximum and the minimum. Therefore, it would be hard to build levels based on box-office. </a:t>
            </a:r>
            <a:endParaRPr lang="zh-CN" altLang="zh-CN" dirty="0"/>
          </a:p>
          <a:p>
            <a:r>
              <a:rPr lang="en-US" altLang="zh-CN" dirty="0"/>
              <a:t>The amount of raw data was huge. With a huge amount, it was hard to control the qualities that were needed in the project. And there were even more missing values that had to be dropped.</a:t>
            </a:r>
            <a:endParaRPr lang="zh-CN" altLang="zh-CN" dirty="0"/>
          </a:p>
          <a:p>
            <a:r>
              <a:rPr lang="en-US" altLang="zh-CN" dirty="0"/>
              <a:t>Although the raw data had a significant amount. The final data were only 203 merged pictures. This leaded to the limitation to build models. At least 1000 films should be collected.</a:t>
            </a:r>
            <a:endParaRPr lang="zh-CN" altLang="en-US" dirty="0"/>
          </a:p>
        </p:txBody>
      </p:sp>
    </p:spTree>
    <p:extLst>
      <p:ext uri="{BB962C8B-B14F-4D97-AF65-F5344CB8AC3E}">
        <p14:creationId xmlns:p14="http://schemas.microsoft.com/office/powerpoint/2010/main" val="3177126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51B0-E1EC-41CA-BFB1-EB425698C8B4}"/>
              </a:ext>
            </a:extLst>
          </p:cNvPr>
          <p:cNvSpPr>
            <a:spLocks noGrp="1"/>
          </p:cNvSpPr>
          <p:nvPr>
            <p:ph type="title"/>
          </p:nvPr>
        </p:nvSpPr>
        <p:spPr/>
        <p:txBody>
          <a:bodyPr>
            <a:noAutofit/>
          </a:bodyPr>
          <a:lstStyle/>
          <a:p>
            <a:r>
              <a:rPr lang="en-US" altLang="zh-CN" sz="5400" dirty="0"/>
              <a:t>Think again about this project</a:t>
            </a:r>
            <a:endParaRPr lang="zh-CN" altLang="en-US" sz="5400" dirty="0"/>
          </a:p>
        </p:txBody>
      </p:sp>
      <p:sp>
        <p:nvSpPr>
          <p:cNvPr id="3" name="Content Placeholder 2">
            <a:extLst>
              <a:ext uri="{FF2B5EF4-FFF2-40B4-BE49-F238E27FC236}">
                <a16:creationId xmlns:a16="http://schemas.microsoft.com/office/drawing/2014/main" id="{D6911494-1916-43C0-B2A7-F13A4F647333}"/>
              </a:ext>
            </a:extLst>
          </p:cNvPr>
          <p:cNvSpPr>
            <a:spLocks noGrp="1"/>
          </p:cNvSpPr>
          <p:nvPr>
            <p:ph idx="1"/>
          </p:nvPr>
        </p:nvSpPr>
        <p:spPr>
          <a:xfrm>
            <a:off x="1371600" y="2286000"/>
            <a:ext cx="9111006" cy="3581400"/>
          </a:xfrm>
        </p:spPr>
        <p:txBody>
          <a:bodyPr>
            <a:normAutofit/>
          </a:bodyPr>
          <a:lstStyle/>
          <a:p>
            <a:r>
              <a:rPr lang="en-US" altLang="zh-CN" sz="2800" dirty="0"/>
              <a:t>To build a color-tone with genre model will be more useful. The directors and productors can used the best predicted color-tone to fit their movies.</a:t>
            </a:r>
          </a:p>
          <a:p>
            <a:r>
              <a:rPr lang="en-US" altLang="zh-CN" sz="2800" dirty="0"/>
              <a:t>The movies with the best color-tone will perform better even more than the stories told.</a:t>
            </a:r>
          </a:p>
          <a:p>
            <a:r>
              <a:rPr lang="en-US" altLang="zh-CN" sz="2800" dirty="0"/>
              <a:t>If a model could predict the trend color, it will show the commercial opportunities.</a:t>
            </a:r>
            <a:endParaRPr lang="zh-CN" altLang="en-US" sz="2800" dirty="0"/>
          </a:p>
        </p:txBody>
      </p:sp>
    </p:spTree>
    <p:extLst>
      <p:ext uri="{BB962C8B-B14F-4D97-AF65-F5344CB8AC3E}">
        <p14:creationId xmlns:p14="http://schemas.microsoft.com/office/powerpoint/2010/main" val="426690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5699-22DB-4939-B5CF-0BA5CA455F14}"/>
              </a:ext>
            </a:extLst>
          </p:cNvPr>
          <p:cNvSpPr>
            <a:spLocks noGrp="1"/>
          </p:cNvSpPr>
          <p:nvPr>
            <p:ph type="title"/>
          </p:nvPr>
        </p:nvSpPr>
        <p:spPr>
          <a:xfrm>
            <a:off x="3142034" y="3205264"/>
            <a:ext cx="9601200" cy="1485900"/>
          </a:xfrm>
        </p:spPr>
        <p:txBody>
          <a:bodyPr/>
          <a:lstStyle/>
          <a:p>
            <a:r>
              <a:rPr lang="en-US" altLang="zh-CN" dirty="0"/>
              <a:t>Mosaic of films in 2017</a:t>
            </a:r>
            <a:endParaRPr lang="zh-CN" altLang="en-US" dirty="0"/>
          </a:p>
        </p:txBody>
      </p:sp>
      <p:sp>
        <p:nvSpPr>
          <p:cNvPr id="3" name="Content Placeholder 2">
            <a:extLst>
              <a:ext uri="{FF2B5EF4-FFF2-40B4-BE49-F238E27FC236}">
                <a16:creationId xmlns:a16="http://schemas.microsoft.com/office/drawing/2014/main" id="{0A594AB4-A7E0-4433-B246-DD2883D8DD4C}"/>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245227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1748-C594-468C-805A-40403F27C053}"/>
              </a:ext>
            </a:extLst>
          </p:cNvPr>
          <p:cNvSpPr>
            <a:spLocks noGrp="1"/>
          </p:cNvSpPr>
          <p:nvPr>
            <p:ph type="title"/>
          </p:nvPr>
        </p:nvSpPr>
        <p:spPr>
          <a:xfrm>
            <a:off x="3285241" y="2505174"/>
            <a:ext cx="9601200" cy="1485900"/>
          </a:xfrm>
        </p:spPr>
        <p:txBody>
          <a:bodyPr>
            <a:normAutofit/>
          </a:bodyPr>
          <a:lstStyle/>
          <a:p>
            <a:r>
              <a:rPr lang="en-US" altLang="zh-CN" sz="8800" dirty="0"/>
              <a:t>Thank You!</a:t>
            </a:r>
            <a:endParaRPr lang="zh-CN" altLang="en-US" sz="8800" dirty="0"/>
          </a:p>
        </p:txBody>
      </p:sp>
      <p:sp>
        <p:nvSpPr>
          <p:cNvPr id="3" name="Content Placeholder 2">
            <a:extLst>
              <a:ext uri="{FF2B5EF4-FFF2-40B4-BE49-F238E27FC236}">
                <a16:creationId xmlns:a16="http://schemas.microsoft.com/office/drawing/2014/main" id="{3218EDE8-09F6-4026-BD57-D3619511234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6948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62A90-8FA7-4A6C-87DF-5556BAA9FBAF}"/>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E1BB6F9D-4634-4C6B-9F87-1395AA9352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5045070" cy="6868160"/>
          </a:xfrm>
        </p:spPr>
      </p:pic>
    </p:spTree>
    <p:extLst>
      <p:ext uri="{BB962C8B-B14F-4D97-AF65-F5344CB8AC3E}">
        <p14:creationId xmlns:p14="http://schemas.microsoft.com/office/powerpoint/2010/main" val="2907069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BB5D-388E-4165-BEE8-9C79F2704F77}"/>
              </a:ext>
            </a:extLst>
          </p:cNvPr>
          <p:cNvSpPr>
            <a:spLocks noGrp="1"/>
          </p:cNvSpPr>
          <p:nvPr>
            <p:ph type="title"/>
          </p:nvPr>
        </p:nvSpPr>
        <p:spPr>
          <a:xfrm>
            <a:off x="2743200" y="2962072"/>
            <a:ext cx="9601200" cy="1485900"/>
          </a:xfrm>
        </p:spPr>
        <p:txBody>
          <a:bodyPr/>
          <a:lstStyle/>
          <a:p>
            <a:r>
              <a:rPr lang="en-US" altLang="zh-CN" dirty="0"/>
              <a:t>Some particular examples</a:t>
            </a:r>
            <a:endParaRPr lang="zh-CN" altLang="en-US" dirty="0"/>
          </a:p>
        </p:txBody>
      </p:sp>
      <p:sp>
        <p:nvSpPr>
          <p:cNvPr id="3" name="Content Placeholder 2">
            <a:extLst>
              <a:ext uri="{FF2B5EF4-FFF2-40B4-BE49-F238E27FC236}">
                <a16:creationId xmlns:a16="http://schemas.microsoft.com/office/drawing/2014/main" id="{B4E4EE7B-9E25-4730-8201-2977ED2D28DE}"/>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531874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AD01-9555-4783-BFAC-44B01105BF7F}"/>
              </a:ext>
            </a:extLst>
          </p:cNvPr>
          <p:cNvSpPr>
            <a:spLocks noGrp="1"/>
          </p:cNvSpPr>
          <p:nvPr>
            <p:ph type="title"/>
          </p:nvPr>
        </p:nvSpPr>
        <p:spPr>
          <a:xfrm>
            <a:off x="1381629" y="202425"/>
            <a:ext cx="9601200" cy="1485900"/>
          </a:xfrm>
        </p:spPr>
        <p:txBody>
          <a:bodyPr/>
          <a:lstStyle/>
          <a:p>
            <a:r>
              <a:rPr lang="en-US" dirty="0"/>
              <a:t>A grey-tone film.</a:t>
            </a:r>
          </a:p>
        </p:txBody>
      </p:sp>
      <p:pic>
        <p:nvPicPr>
          <p:cNvPr id="5" name="Content Placeholder 4">
            <a:extLst>
              <a:ext uri="{FF2B5EF4-FFF2-40B4-BE49-F238E27FC236}">
                <a16:creationId xmlns:a16="http://schemas.microsoft.com/office/drawing/2014/main" id="{AC9D873C-ABAA-4861-B8E7-B40E42940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3105" y="1081909"/>
            <a:ext cx="8225790" cy="5483860"/>
          </a:xfrm>
        </p:spPr>
      </p:pic>
    </p:spTree>
    <p:extLst>
      <p:ext uri="{BB962C8B-B14F-4D97-AF65-F5344CB8AC3E}">
        <p14:creationId xmlns:p14="http://schemas.microsoft.com/office/powerpoint/2010/main" val="2747357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ED72-AEFE-4ED8-AFA0-AED8675752F3}"/>
              </a:ext>
            </a:extLst>
          </p:cNvPr>
          <p:cNvSpPr>
            <a:spLocks noGrp="1"/>
          </p:cNvSpPr>
          <p:nvPr>
            <p:ph type="title"/>
          </p:nvPr>
        </p:nvSpPr>
        <p:spPr>
          <a:xfrm>
            <a:off x="1362173" y="252168"/>
            <a:ext cx="9601200" cy="1485900"/>
          </a:xfrm>
        </p:spPr>
        <p:txBody>
          <a:bodyPr/>
          <a:lstStyle/>
          <a:p>
            <a:r>
              <a:rPr lang="en-US" dirty="0"/>
              <a:t>A pinky-tone film</a:t>
            </a:r>
          </a:p>
        </p:txBody>
      </p:sp>
      <p:pic>
        <p:nvPicPr>
          <p:cNvPr id="5" name="Content Placeholder 4">
            <a:extLst>
              <a:ext uri="{FF2B5EF4-FFF2-40B4-BE49-F238E27FC236}">
                <a16:creationId xmlns:a16="http://schemas.microsoft.com/office/drawing/2014/main" id="{B1758729-54CE-4B62-BE45-70D4E7B27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5330" y="995118"/>
            <a:ext cx="8181340" cy="5454227"/>
          </a:xfrm>
        </p:spPr>
      </p:pic>
    </p:spTree>
    <p:extLst>
      <p:ext uri="{BB962C8B-B14F-4D97-AF65-F5344CB8AC3E}">
        <p14:creationId xmlns:p14="http://schemas.microsoft.com/office/powerpoint/2010/main" val="968971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E50E-79DF-4E40-8622-053DF6EB4A6F}"/>
              </a:ext>
            </a:extLst>
          </p:cNvPr>
          <p:cNvSpPr>
            <a:spLocks noGrp="1"/>
          </p:cNvSpPr>
          <p:nvPr>
            <p:ph type="title"/>
          </p:nvPr>
        </p:nvSpPr>
        <p:spPr>
          <a:xfrm>
            <a:off x="1381026" y="158737"/>
            <a:ext cx="9601200" cy="1485900"/>
          </a:xfrm>
        </p:spPr>
        <p:txBody>
          <a:bodyPr/>
          <a:lstStyle/>
          <a:p>
            <a:r>
              <a:rPr lang="en-US" dirty="0"/>
              <a:t>A yellow-tone film</a:t>
            </a:r>
          </a:p>
        </p:txBody>
      </p:sp>
      <p:pic>
        <p:nvPicPr>
          <p:cNvPr id="5" name="Content Placeholder 4">
            <a:extLst>
              <a:ext uri="{FF2B5EF4-FFF2-40B4-BE49-F238E27FC236}">
                <a16:creationId xmlns:a16="http://schemas.microsoft.com/office/drawing/2014/main" id="{5DBAAA02-EFE2-4835-9667-C894E25387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560" y="1195685"/>
            <a:ext cx="7802880" cy="5201920"/>
          </a:xfrm>
        </p:spPr>
      </p:pic>
    </p:spTree>
    <p:extLst>
      <p:ext uri="{BB962C8B-B14F-4D97-AF65-F5344CB8AC3E}">
        <p14:creationId xmlns:p14="http://schemas.microsoft.com/office/powerpoint/2010/main" val="1736288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E8C81-90AF-4F36-94E9-604E18D2DA5C}"/>
              </a:ext>
            </a:extLst>
          </p:cNvPr>
          <p:cNvSpPr>
            <a:spLocks noGrp="1"/>
          </p:cNvSpPr>
          <p:nvPr>
            <p:ph type="title"/>
          </p:nvPr>
        </p:nvSpPr>
        <p:spPr/>
        <p:txBody>
          <a:bodyPr>
            <a:normAutofit/>
          </a:bodyPr>
          <a:lstStyle/>
          <a:p>
            <a:r>
              <a:rPr lang="en-US" sz="6600" dirty="0"/>
              <a:t>Build Crawlers</a:t>
            </a:r>
          </a:p>
        </p:txBody>
      </p:sp>
      <p:sp>
        <p:nvSpPr>
          <p:cNvPr id="11" name="Content Placeholder 10">
            <a:extLst>
              <a:ext uri="{FF2B5EF4-FFF2-40B4-BE49-F238E27FC236}">
                <a16:creationId xmlns:a16="http://schemas.microsoft.com/office/drawing/2014/main" id="{34467623-E9C0-4755-9EE7-20BEC72E705E}"/>
              </a:ext>
            </a:extLst>
          </p:cNvPr>
          <p:cNvSpPr>
            <a:spLocks noGrp="1"/>
          </p:cNvSpPr>
          <p:nvPr>
            <p:ph idx="1"/>
          </p:nvPr>
        </p:nvSpPr>
        <p:spPr/>
        <p:txBody>
          <a:bodyPr>
            <a:normAutofit lnSpcReduction="10000"/>
          </a:bodyPr>
          <a:lstStyle/>
          <a:p>
            <a:r>
              <a:rPr lang="en-US" sz="3200" dirty="0"/>
              <a:t>Packages used:</a:t>
            </a:r>
          </a:p>
          <a:p>
            <a:pPr marL="0" indent="0">
              <a:buNone/>
            </a:pPr>
            <a:r>
              <a:rPr lang="en-US" sz="3200" dirty="0"/>
              <a:t>	re, </a:t>
            </a:r>
            <a:r>
              <a:rPr lang="en-US" sz="3200" dirty="0" err="1"/>
              <a:t>urllib</a:t>
            </a:r>
            <a:r>
              <a:rPr lang="en-US" sz="3200" dirty="0"/>
              <a:t>, </a:t>
            </a:r>
            <a:r>
              <a:rPr lang="en-US" sz="3200" dirty="0" err="1"/>
              <a:t>BeautifulSoup</a:t>
            </a:r>
            <a:r>
              <a:rPr lang="en-US" sz="3200" dirty="0"/>
              <a:t>, requests, pandas</a:t>
            </a:r>
          </a:p>
          <a:p>
            <a:r>
              <a:rPr lang="en-US" sz="3200" dirty="0"/>
              <a:t>Resource website:</a:t>
            </a:r>
          </a:p>
          <a:p>
            <a:pPr marL="0" indent="0">
              <a:buNone/>
            </a:pPr>
            <a:r>
              <a:rPr lang="en-US" sz="3200" dirty="0">
                <a:hlinkClick r:id="rId2"/>
              </a:rPr>
              <a:t>	https://maoyan.com/</a:t>
            </a:r>
            <a:endParaRPr lang="en-US" sz="3200" dirty="0"/>
          </a:p>
          <a:p>
            <a:r>
              <a:rPr lang="en-US" sz="3200" dirty="0"/>
              <a:t>Attention:</a:t>
            </a:r>
          </a:p>
          <a:p>
            <a:pPr marL="0" indent="0">
              <a:buNone/>
            </a:pPr>
            <a:r>
              <a:rPr lang="en-US" sz="3200" dirty="0"/>
              <a:t>	Use user-agent and </a:t>
            </a:r>
            <a:r>
              <a:rPr lang="en-US" sz="3200" dirty="0" err="1"/>
              <a:t>time.sleep</a:t>
            </a:r>
            <a:r>
              <a:rPr lang="en-US" sz="3200" dirty="0"/>
              <a:t>()</a:t>
            </a:r>
          </a:p>
          <a:p>
            <a:endParaRPr lang="en-US" sz="3200" dirty="0"/>
          </a:p>
          <a:p>
            <a:endParaRPr lang="en-US" dirty="0"/>
          </a:p>
        </p:txBody>
      </p:sp>
    </p:spTree>
    <p:extLst>
      <p:ext uri="{BB962C8B-B14F-4D97-AF65-F5344CB8AC3E}">
        <p14:creationId xmlns:p14="http://schemas.microsoft.com/office/powerpoint/2010/main" val="354587659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842</Words>
  <Application>Microsoft Office PowerPoint</Application>
  <PresentationFormat>Widescreen</PresentationFormat>
  <Paragraphs>109</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等线</vt:lpstr>
      <vt:lpstr>Calibri</vt:lpstr>
      <vt:lpstr>Franklin Gothic Book</vt:lpstr>
      <vt:lpstr>Crop</vt:lpstr>
      <vt:lpstr>Chinese film industry-2017</vt:lpstr>
      <vt:lpstr>Introduction </vt:lpstr>
      <vt:lpstr>Mosaic of films in 2017</vt:lpstr>
      <vt:lpstr>PowerPoint Presentation</vt:lpstr>
      <vt:lpstr>Some particular examples</vt:lpstr>
      <vt:lpstr>A grey-tone film.</vt:lpstr>
      <vt:lpstr>A pinky-tone film</vt:lpstr>
      <vt:lpstr>A yellow-tone film</vt:lpstr>
      <vt:lpstr>Build Crawlers</vt:lpstr>
      <vt:lpstr>Crawl all the urls to the film’s home page, and save its grade and name.</vt:lpstr>
      <vt:lpstr>PowerPoint Presentation</vt:lpstr>
      <vt:lpstr>Create empty folders</vt:lpstr>
      <vt:lpstr>Copy &amp; Move</vt:lpstr>
      <vt:lpstr>Cut</vt:lpstr>
      <vt:lpstr>Rename all the pics </vt:lpstr>
      <vt:lpstr>Crop &amp; Filter</vt:lpstr>
      <vt:lpstr>Crop &amp; Filter</vt:lpstr>
      <vt:lpstr>Merge pictures into one.</vt:lpstr>
      <vt:lpstr>KNN – data processing</vt:lpstr>
      <vt:lpstr>KNN - model accuracy comparation</vt:lpstr>
      <vt:lpstr>Tendency of colors</vt:lpstr>
      <vt:lpstr>Compare the BGR of the highest ranking to the lowest ranking</vt:lpstr>
      <vt:lpstr>Data Visualization   – based on bizcharts-react.js</vt:lpstr>
      <vt:lpstr>Data Visualization   – based on bizcharts-react.js</vt:lpstr>
      <vt:lpstr>Data Visualization   – based on bizcharts-react.js</vt:lpstr>
      <vt:lpstr>PowerPoint Presentation</vt:lpstr>
      <vt:lpstr>Data Visualization   – based on bizcharts-react.js</vt:lpstr>
      <vt:lpstr>Problems &amp; limitations</vt:lpstr>
      <vt:lpstr>Think again about this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Chinese film industry-2017</dc:title>
  <dc:creator>Tian Wang</dc:creator>
  <cp:lastModifiedBy>Tian Wang</cp:lastModifiedBy>
  <cp:revision>11</cp:revision>
  <dcterms:created xsi:type="dcterms:W3CDTF">2018-12-05T08:38:11Z</dcterms:created>
  <dcterms:modified xsi:type="dcterms:W3CDTF">2018-12-05T18:30:18Z</dcterms:modified>
</cp:coreProperties>
</file>